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69" r:id="rId5"/>
    <p:sldId id="270" r:id="rId6"/>
    <p:sldId id="271" r:id="rId7"/>
    <p:sldId id="277" r:id="rId8"/>
    <p:sldId id="279" r:id="rId9"/>
    <p:sldId id="280" r:id="rId10"/>
    <p:sldId id="281" r:id="rId11"/>
    <p:sldId id="308" r:id="rId12"/>
    <p:sldId id="348" r:id="rId13"/>
    <p:sldId id="347" r:id="rId14"/>
    <p:sldId id="285" r:id="rId15"/>
    <p:sldId id="349" r:id="rId16"/>
    <p:sldId id="316" r:id="rId17"/>
    <p:sldId id="318" r:id="rId18"/>
    <p:sldId id="319" r:id="rId19"/>
    <p:sldId id="320" r:id="rId20"/>
    <p:sldId id="321" r:id="rId21"/>
    <p:sldId id="323" r:id="rId22"/>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23"/>
    <p:restoredTop sz="96197"/>
  </p:normalViewPr>
  <p:slideViewPr>
    <p:cSldViewPr snapToGrid="0" snapToObjects="1">
      <p:cViewPr varScale="1">
        <p:scale>
          <a:sx n="79" d="100"/>
          <a:sy n="79" d="100"/>
        </p:scale>
        <p:origin x="10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79EE-3AD0-314D-9264-F9CA5C6755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24A0A872-6ABC-1543-B81F-134FB963B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7BACD11D-7AC6-A04A-ACD9-275D4A5D5D8F}"/>
              </a:ext>
            </a:extLst>
          </p:cNvPr>
          <p:cNvSpPr>
            <a:spLocks noGrp="1"/>
          </p:cNvSpPr>
          <p:nvPr>
            <p:ph type="dt" sz="half" idx="10"/>
          </p:nvPr>
        </p:nvSpPr>
        <p:spPr/>
        <p:txBody>
          <a:bodyPr/>
          <a:lstStyle/>
          <a:p>
            <a:fld id="{67673AAD-C042-B24A-AC4E-3875A05E039A}" type="datetimeFigureOut">
              <a:rPr lang="en-VN" smtClean="0"/>
              <a:t>16/09/2021</a:t>
            </a:fld>
            <a:endParaRPr lang="en-VN"/>
          </a:p>
        </p:txBody>
      </p:sp>
      <p:sp>
        <p:nvSpPr>
          <p:cNvPr id="5" name="Footer Placeholder 4">
            <a:extLst>
              <a:ext uri="{FF2B5EF4-FFF2-40B4-BE49-F238E27FC236}">
                <a16:creationId xmlns:a16="http://schemas.microsoft.com/office/drawing/2014/main" id="{D08ABE4E-7775-3448-9E29-A8480002168C}"/>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2CAC18A-51B0-044F-BDE1-698321ADAF17}"/>
              </a:ext>
            </a:extLst>
          </p:cNvPr>
          <p:cNvSpPr>
            <a:spLocks noGrp="1"/>
          </p:cNvSpPr>
          <p:nvPr>
            <p:ph type="sldNum" sz="quarter" idx="12"/>
          </p:nvPr>
        </p:nvSpPr>
        <p:spPr/>
        <p:txBody>
          <a:bodyPr/>
          <a:lstStyle/>
          <a:p>
            <a:fld id="{109135CE-685E-544F-BF18-CBE94D8FA48C}" type="slidenum">
              <a:rPr lang="en-VN" smtClean="0"/>
              <a:t>‹#›</a:t>
            </a:fld>
            <a:endParaRPr lang="en-VN"/>
          </a:p>
        </p:txBody>
      </p:sp>
    </p:spTree>
    <p:extLst>
      <p:ext uri="{BB962C8B-B14F-4D97-AF65-F5344CB8AC3E}">
        <p14:creationId xmlns:p14="http://schemas.microsoft.com/office/powerpoint/2010/main" val="353992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1379-1167-9548-944A-BC161495F646}"/>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25FDB985-1419-D649-B774-FF1B756DC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DF3D5D3-FC15-3741-9152-CCCC2382C287}"/>
              </a:ext>
            </a:extLst>
          </p:cNvPr>
          <p:cNvSpPr>
            <a:spLocks noGrp="1"/>
          </p:cNvSpPr>
          <p:nvPr>
            <p:ph type="dt" sz="half" idx="10"/>
          </p:nvPr>
        </p:nvSpPr>
        <p:spPr/>
        <p:txBody>
          <a:bodyPr/>
          <a:lstStyle/>
          <a:p>
            <a:fld id="{67673AAD-C042-B24A-AC4E-3875A05E039A}" type="datetimeFigureOut">
              <a:rPr lang="en-VN" smtClean="0"/>
              <a:t>16/09/2021</a:t>
            </a:fld>
            <a:endParaRPr lang="en-VN"/>
          </a:p>
        </p:txBody>
      </p:sp>
      <p:sp>
        <p:nvSpPr>
          <p:cNvPr id="5" name="Footer Placeholder 4">
            <a:extLst>
              <a:ext uri="{FF2B5EF4-FFF2-40B4-BE49-F238E27FC236}">
                <a16:creationId xmlns:a16="http://schemas.microsoft.com/office/drawing/2014/main" id="{C57C84F9-390F-6140-A8BA-8B1A3A232B2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DF1519F-B8C2-3745-9F99-1CD8802782D9}"/>
              </a:ext>
            </a:extLst>
          </p:cNvPr>
          <p:cNvSpPr>
            <a:spLocks noGrp="1"/>
          </p:cNvSpPr>
          <p:nvPr>
            <p:ph type="sldNum" sz="quarter" idx="12"/>
          </p:nvPr>
        </p:nvSpPr>
        <p:spPr/>
        <p:txBody>
          <a:bodyPr/>
          <a:lstStyle/>
          <a:p>
            <a:fld id="{109135CE-685E-544F-BF18-CBE94D8FA48C}" type="slidenum">
              <a:rPr lang="en-VN" smtClean="0"/>
              <a:t>‹#›</a:t>
            </a:fld>
            <a:endParaRPr lang="en-VN"/>
          </a:p>
        </p:txBody>
      </p:sp>
    </p:spTree>
    <p:extLst>
      <p:ext uri="{BB962C8B-B14F-4D97-AF65-F5344CB8AC3E}">
        <p14:creationId xmlns:p14="http://schemas.microsoft.com/office/powerpoint/2010/main" val="177420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9A274A-A6CB-AB45-9177-A9BA4D13DF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28BF9D74-73B3-0041-B19C-6E2699437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2010843-2281-FB47-8215-FFACAC7FFD60}"/>
              </a:ext>
            </a:extLst>
          </p:cNvPr>
          <p:cNvSpPr>
            <a:spLocks noGrp="1"/>
          </p:cNvSpPr>
          <p:nvPr>
            <p:ph type="dt" sz="half" idx="10"/>
          </p:nvPr>
        </p:nvSpPr>
        <p:spPr/>
        <p:txBody>
          <a:bodyPr/>
          <a:lstStyle/>
          <a:p>
            <a:fld id="{67673AAD-C042-B24A-AC4E-3875A05E039A}" type="datetimeFigureOut">
              <a:rPr lang="en-VN" smtClean="0"/>
              <a:t>16/09/2021</a:t>
            </a:fld>
            <a:endParaRPr lang="en-VN"/>
          </a:p>
        </p:txBody>
      </p:sp>
      <p:sp>
        <p:nvSpPr>
          <p:cNvPr id="5" name="Footer Placeholder 4">
            <a:extLst>
              <a:ext uri="{FF2B5EF4-FFF2-40B4-BE49-F238E27FC236}">
                <a16:creationId xmlns:a16="http://schemas.microsoft.com/office/drawing/2014/main" id="{F5546C1E-A0F2-2B46-A712-3D085607308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649CC05-E450-CC45-BF70-81B631173A8F}"/>
              </a:ext>
            </a:extLst>
          </p:cNvPr>
          <p:cNvSpPr>
            <a:spLocks noGrp="1"/>
          </p:cNvSpPr>
          <p:nvPr>
            <p:ph type="sldNum" sz="quarter" idx="12"/>
          </p:nvPr>
        </p:nvSpPr>
        <p:spPr/>
        <p:txBody>
          <a:bodyPr/>
          <a:lstStyle/>
          <a:p>
            <a:fld id="{109135CE-685E-544F-BF18-CBE94D8FA48C}" type="slidenum">
              <a:rPr lang="en-VN" smtClean="0"/>
              <a:t>‹#›</a:t>
            </a:fld>
            <a:endParaRPr lang="en-VN"/>
          </a:p>
        </p:txBody>
      </p:sp>
    </p:spTree>
    <p:extLst>
      <p:ext uri="{BB962C8B-B14F-4D97-AF65-F5344CB8AC3E}">
        <p14:creationId xmlns:p14="http://schemas.microsoft.com/office/powerpoint/2010/main" val="104528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362C-2CED-A14A-BB4B-3EFB33BB8F30}"/>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891A1D5B-0952-BB46-B499-773C9A195F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A5FB1B2-DF60-6B47-B7CA-AD3D10BAED51}"/>
              </a:ext>
            </a:extLst>
          </p:cNvPr>
          <p:cNvSpPr>
            <a:spLocks noGrp="1"/>
          </p:cNvSpPr>
          <p:nvPr>
            <p:ph type="dt" sz="half" idx="10"/>
          </p:nvPr>
        </p:nvSpPr>
        <p:spPr/>
        <p:txBody>
          <a:bodyPr/>
          <a:lstStyle/>
          <a:p>
            <a:fld id="{67673AAD-C042-B24A-AC4E-3875A05E039A}" type="datetimeFigureOut">
              <a:rPr lang="en-VN" smtClean="0"/>
              <a:t>16/09/2021</a:t>
            </a:fld>
            <a:endParaRPr lang="en-VN"/>
          </a:p>
        </p:txBody>
      </p:sp>
      <p:sp>
        <p:nvSpPr>
          <p:cNvPr id="5" name="Footer Placeholder 4">
            <a:extLst>
              <a:ext uri="{FF2B5EF4-FFF2-40B4-BE49-F238E27FC236}">
                <a16:creationId xmlns:a16="http://schemas.microsoft.com/office/drawing/2014/main" id="{A8936027-42F3-B541-9FB4-4E663861DCB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5707DDF7-C4CD-9549-A189-A32E9DDE0E4B}"/>
              </a:ext>
            </a:extLst>
          </p:cNvPr>
          <p:cNvSpPr>
            <a:spLocks noGrp="1"/>
          </p:cNvSpPr>
          <p:nvPr>
            <p:ph type="sldNum" sz="quarter" idx="12"/>
          </p:nvPr>
        </p:nvSpPr>
        <p:spPr/>
        <p:txBody>
          <a:bodyPr/>
          <a:lstStyle/>
          <a:p>
            <a:fld id="{109135CE-685E-544F-BF18-CBE94D8FA48C}" type="slidenum">
              <a:rPr lang="en-VN" smtClean="0"/>
              <a:t>‹#›</a:t>
            </a:fld>
            <a:endParaRPr lang="en-VN"/>
          </a:p>
        </p:txBody>
      </p:sp>
    </p:spTree>
    <p:extLst>
      <p:ext uri="{BB962C8B-B14F-4D97-AF65-F5344CB8AC3E}">
        <p14:creationId xmlns:p14="http://schemas.microsoft.com/office/powerpoint/2010/main" val="172858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5D61-7463-E443-80AD-062CED217B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4A332F52-B691-7A4D-9855-9E296D039F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8884F4-86BC-4B41-AE3B-460135C1EF01}"/>
              </a:ext>
            </a:extLst>
          </p:cNvPr>
          <p:cNvSpPr>
            <a:spLocks noGrp="1"/>
          </p:cNvSpPr>
          <p:nvPr>
            <p:ph type="dt" sz="half" idx="10"/>
          </p:nvPr>
        </p:nvSpPr>
        <p:spPr/>
        <p:txBody>
          <a:bodyPr/>
          <a:lstStyle/>
          <a:p>
            <a:fld id="{67673AAD-C042-B24A-AC4E-3875A05E039A}" type="datetimeFigureOut">
              <a:rPr lang="en-VN" smtClean="0"/>
              <a:t>16/09/2021</a:t>
            </a:fld>
            <a:endParaRPr lang="en-VN"/>
          </a:p>
        </p:txBody>
      </p:sp>
      <p:sp>
        <p:nvSpPr>
          <p:cNvPr id="5" name="Footer Placeholder 4">
            <a:extLst>
              <a:ext uri="{FF2B5EF4-FFF2-40B4-BE49-F238E27FC236}">
                <a16:creationId xmlns:a16="http://schemas.microsoft.com/office/drawing/2014/main" id="{BE4DDCD3-8C2F-D34A-BB92-B4646363EC0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F26495C-196F-404A-AB8E-E59E7D728E94}"/>
              </a:ext>
            </a:extLst>
          </p:cNvPr>
          <p:cNvSpPr>
            <a:spLocks noGrp="1"/>
          </p:cNvSpPr>
          <p:nvPr>
            <p:ph type="sldNum" sz="quarter" idx="12"/>
          </p:nvPr>
        </p:nvSpPr>
        <p:spPr/>
        <p:txBody>
          <a:bodyPr/>
          <a:lstStyle/>
          <a:p>
            <a:fld id="{109135CE-685E-544F-BF18-CBE94D8FA48C}" type="slidenum">
              <a:rPr lang="en-VN" smtClean="0"/>
              <a:t>‹#›</a:t>
            </a:fld>
            <a:endParaRPr lang="en-VN"/>
          </a:p>
        </p:txBody>
      </p:sp>
    </p:spTree>
    <p:extLst>
      <p:ext uri="{BB962C8B-B14F-4D97-AF65-F5344CB8AC3E}">
        <p14:creationId xmlns:p14="http://schemas.microsoft.com/office/powerpoint/2010/main" val="257048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15ACF-D8B9-0745-A698-3CD2F0EC5CF8}"/>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7BA353FA-3D11-AE4C-99EA-56BD81A119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11C1E0B-ACAB-EB48-9E7C-5265827F9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A6114C19-3408-C745-B81B-C2DEB29925CA}"/>
              </a:ext>
            </a:extLst>
          </p:cNvPr>
          <p:cNvSpPr>
            <a:spLocks noGrp="1"/>
          </p:cNvSpPr>
          <p:nvPr>
            <p:ph type="dt" sz="half" idx="10"/>
          </p:nvPr>
        </p:nvSpPr>
        <p:spPr/>
        <p:txBody>
          <a:bodyPr/>
          <a:lstStyle/>
          <a:p>
            <a:fld id="{67673AAD-C042-B24A-AC4E-3875A05E039A}" type="datetimeFigureOut">
              <a:rPr lang="en-VN" smtClean="0"/>
              <a:t>16/09/2021</a:t>
            </a:fld>
            <a:endParaRPr lang="en-VN"/>
          </a:p>
        </p:txBody>
      </p:sp>
      <p:sp>
        <p:nvSpPr>
          <p:cNvPr id="6" name="Footer Placeholder 5">
            <a:extLst>
              <a:ext uri="{FF2B5EF4-FFF2-40B4-BE49-F238E27FC236}">
                <a16:creationId xmlns:a16="http://schemas.microsoft.com/office/drawing/2014/main" id="{D174100D-B69F-5446-9BA5-1A1B356BC453}"/>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EA958434-3A74-F041-A71E-99DA9EA7E817}"/>
              </a:ext>
            </a:extLst>
          </p:cNvPr>
          <p:cNvSpPr>
            <a:spLocks noGrp="1"/>
          </p:cNvSpPr>
          <p:nvPr>
            <p:ph type="sldNum" sz="quarter" idx="12"/>
          </p:nvPr>
        </p:nvSpPr>
        <p:spPr/>
        <p:txBody>
          <a:bodyPr/>
          <a:lstStyle/>
          <a:p>
            <a:fld id="{109135CE-685E-544F-BF18-CBE94D8FA48C}" type="slidenum">
              <a:rPr lang="en-VN" smtClean="0"/>
              <a:t>‹#›</a:t>
            </a:fld>
            <a:endParaRPr lang="en-VN"/>
          </a:p>
        </p:txBody>
      </p:sp>
    </p:spTree>
    <p:extLst>
      <p:ext uri="{BB962C8B-B14F-4D97-AF65-F5344CB8AC3E}">
        <p14:creationId xmlns:p14="http://schemas.microsoft.com/office/powerpoint/2010/main" val="9656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3AD3-6B57-9743-8B7D-CB46541235E3}"/>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EBF87C4-EA16-034A-9C38-CCF6F20F0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F27778-CDC2-F14A-9B3E-9C466E8AB8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25E5DF11-F67B-0E4B-9DCB-3FE495E2E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E3D49B-BAC7-2043-B8E9-FE7B65D50E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84C8A963-CC7F-794F-8A9F-5EBBFAF41F0C}"/>
              </a:ext>
            </a:extLst>
          </p:cNvPr>
          <p:cNvSpPr>
            <a:spLocks noGrp="1"/>
          </p:cNvSpPr>
          <p:nvPr>
            <p:ph type="dt" sz="half" idx="10"/>
          </p:nvPr>
        </p:nvSpPr>
        <p:spPr/>
        <p:txBody>
          <a:bodyPr/>
          <a:lstStyle/>
          <a:p>
            <a:fld id="{67673AAD-C042-B24A-AC4E-3875A05E039A}" type="datetimeFigureOut">
              <a:rPr lang="en-VN" smtClean="0"/>
              <a:t>16/09/2021</a:t>
            </a:fld>
            <a:endParaRPr lang="en-VN"/>
          </a:p>
        </p:txBody>
      </p:sp>
      <p:sp>
        <p:nvSpPr>
          <p:cNvPr id="8" name="Footer Placeholder 7">
            <a:extLst>
              <a:ext uri="{FF2B5EF4-FFF2-40B4-BE49-F238E27FC236}">
                <a16:creationId xmlns:a16="http://schemas.microsoft.com/office/drawing/2014/main" id="{143A6045-D52B-1B48-A307-88EEAFFFBD99}"/>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6E8D5E96-E514-0C49-B1D0-87552554C01E}"/>
              </a:ext>
            </a:extLst>
          </p:cNvPr>
          <p:cNvSpPr>
            <a:spLocks noGrp="1"/>
          </p:cNvSpPr>
          <p:nvPr>
            <p:ph type="sldNum" sz="quarter" idx="12"/>
          </p:nvPr>
        </p:nvSpPr>
        <p:spPr/>
        <p:txBody>
          <a:bodyPr/>
          <a:lstStyle/>
          <a:p>
            <a:fld id="{109135CE-685E-544F-BF18-CBE94D8FA48C}" type="slidenum">
              <a:rPr lang="en-VN" smtClean="0"/>
              <a:t>‹#›</a:t>
            </a:fld>
            <a:endParaRPr lang="en-VN"/>
          </a:p>
        </p:txBody>
      </p:sp>
    </p:spTree>
    <p:extLst>
      <p:ext uri="{BB962C8B-B14F-4D97-AF65-F5344CB8AC3E}">
        <p14:creationId xmlns:p14="http://schemas.microsoft.com/office/powerpoint/2010/main" val="87718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3931-1D6D-1240-A375-4CCA3CE7AA3E}"/>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8BB9E07F-7036-784C-B2B7-4D1BBFF7F350}"/>
              </a:ext>
            </a:extLst>
          </p:cNvPr>
          <p:cNvSpPr>
            <a:spLocks noGrp="1"/>
          </p:cNvSpPr>
          <p:nvPr>
            <p:ph type="dt" sz="half" idx="10"/>
          </p:nvPr>
        </p:nvSpPr>
        <p:spPr/>
        <p:txBody>
          <a:bodyPr/>
          <a:lstStyle/>
          <a:p>
            <a:fld id="{67673AAD-C042-B24A-AC4E-3875A05E039A}" type="datetimeFigureOut">
              <a:rPr lang="en-VN" smtClean="0"/>
              <a:t>16/09/2021</a:t>
            </a:fld>
            <a:endParaRPr lang="en-VN"/>
          </a:p>
        </p:txBody>
      </p:sp>
      <p:sp>
        <p:nvSpPr>
          <p:cNvPr id="4" name="Footer Placeholder 3">
            <a:extLst>
              <a:ext uri="{FF2B5EF4-FFF2-40B4-BE49-F238E27FC236}">
                <a16:creationId xmlns:a16="http://schemas.microsoft.com/office/drawing/2014/main" id="{A5473D0B-5F2E-1746-BC9B-07BB2BE7FB83}"/>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B08DFCB8-72F8-DD40-98EB-A073317E502D}"/>
              </a:ext>
            </a:extLst>
          </p:cNvPr>
          <p:cNvSpPr>
            <a:spLocks noGrp="1"/>
          </p:cNvSpPr>
          <p:nvPr>
            <p:ph type="sldNum" sz="quarter" idx="12"/>
          </p:nvPr>
        </p:nvSpPr>
        <p:spPr/>
        <p:txBody>
          <a:bodyPr/>
          <a:lstStyle/>
          <a:p>
            <a:fld id="{109135CE-685E-544F-BF18-CBE94D8FA48C}" type="slidenum">
              <a:rPr lang="en-VN" smtClean="0"/>
              <a:t>‹#›</a:t>
            </a:fld>
            <a:endParaRPr lang="en-VN"/>
          </a:p>
        </p:txBody>
      </p:sp>
    </p:spTree>
    <p:extLst>
      <p:ext uri="{BB962C8B-B14F-4D97-AF65-F5344CB8AC3E}">
        <p14:creationId xmlns:p14="http://schemas.microsoft.com/office/powerpoint/2010/main" val="84785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3518EF-7DD8-DF4E-8BAD-A93AAFA01BF9}"/>
              </a:ext>
            </a:extLst>
          </p:cNvPr>
          <p:cNvSpPr>
            <a:spLocks noGrp="1"/>
          </p:cNvSpPr>
          <p:nvPr>
            <p:ph type="dt" sz="half" idx="10"/>
          </p:nvPr>
        </p:nvSpPr>
        <p:spPr/>
        <p:txBody>
          <a:bodyPr/>
          <a:lstStyle/>
          <a:p>
            <a:fld id="{67673AAD-C042-B24A-AC4E-3875A05E039A}" type="datetimeFigureOut">
              <a:rPr lang="en-VN" smtClean="0"/>
              <a:t>16/09/2021</a:t>
            </a:fld>
            <a:endParaRPr lang="en-VN"/>
          </a:p>
        </p:txBody>
      </p:sp>
      <p:sp>
        <p:nvSpPr>
          <p:cNvPr id="3" name="Footer Placeholder 2">
            <a:extLst>
              <a:ext uri="{FF2B5EF4-FFF2-40B4-BE49-F238E27FC236}">
                <a16:creationId xmlns:a16="http://schemas.microsoft.com/office/drawing/2014/main" id="{D10E1383-F768-8D42-8C73-4953F50B37FC}"/>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FF316460-2A8F-824B-A8FC-43AC71DFA08A}"/>
              </a:ext>
            </a:extLst>
          </p:cNvPr>
          <p:cNvSpPr>
            <a:spLocks noGrp="1"/>
          </p:cNvSpPr>
          <p:nvPr>
            <p:ph type="sldNum" sz="quarter" idx="12"/>
          </p:nvPr>
        </p:nvSpPr>
        <p:spPr/>
        <p:txBody>
          <a:bodyPr/>
          <a:lstStyle/>
          <a:p>
            <a:fld id="{109135CE-685E-544F-BF18-CBE94D8FA48C}" type="slidenum">
              <a:rPr lang="en-VN" smtClean="0"/>
              <a:t>‹#›</a:t>
            </a:fld>
            <a:endParaRPr lang="en-VN"/>
          </a:p>
        </p:txBody>
      </p:sp>
    </p:spTree>
    <p:extLst>
      <p:ext uri="{BB962C8B-B14F-4D97-AF65-F5344CB8AC3E}">
        <p14:creationId xmlns:p14="http://schemas.microsoft.com/office/powerpoint/2010/main" val="73953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7410-65B2-3F4E-B356-17ADE8456F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E3299356-38D4-F041-ADD7-0CB372F187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696CC435-BF7D-A048-8045-4188F46FF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9F3B8-E074-B442-84B6-503ADDA38755}"/>
              </a:ext>
            </a:extLst>
          </p:cNvPr>
          <p:cNvSpPr>
            <a:spLocks noGrp="1"/>
          </p:cNvSpPr>
          <p:nvPr>
            <p:ph type="dt" sz="half" idx="10"/>
          </p:nvPr>
        </p:nvSpPr>
        <p:spPr/>
        <p:txBody>
          <a:bodyPr/>
          <a:lstStyle/>
          <a:p>
            <a:fld id="{67673AAD-C042-B24A-AC4E-3875A05E039A}" type="datetimeFigureOut">
              <a:rPr lang="en-VN" smtClean="0"/>
              <a:t>16/09/2021</a:t>
            </a:fld>
            <a:endParaRPr lang="en-VN"/>
          </a:p>
        </p:txBody>
      </p:sp>
      <p:sp>
        <p:nvSpPr>
          <p:cNvPr id="6" name="Footer Placeholder 5">
            <a:extLst>
              <a:ext uri="{FF2B5EF4-FFF2-40B4-BE49-F238E27FC236}">
                <a16:creationId xmlns:a16="http://schemas.microsoft.com/office/drawing/2014/main" id="{34708F59-545B-BD48-B351-B2BB3540157B}"/>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86B796C-AD98-8E4C-9D4F-DA2616927FB5}"/>
              </a:ext>
            </a:extLst>
          </p:cNvPr>
          <p:cNvSpPr>
            <a:spLocks noGrp="1"/>
          </p:cNvSpPr>
          <p:nvPr>
            <p:ph type="sldNum" sz="quarter" idx="12"/>
          </p:nvPr>
        </p:nvSpPr>
        <p:spPr/>
        <p:txBody>
          <a:bodyPr/>
          <a:lstStyle/>
          <a:p>
            <a:fld id="{109135CE-685E-544F-BF18-CBE94D8FA48C}" type="slidenum">
              <a:rPr lang="en-VN" smtClean="0"/>
              <a:t>‹#›</a:t>
            </a:fld>
            <a:endParaRPr lang="en-VN"/>
          </a:p>
        </p:txBody>
      </p:sp>
    </p:spTree>
    <p:extLst>
      <p:ext uri="{BB962C8B-B14F-4D97-AF65-F5344CB8AC3E}">
        <p14:creationId xmlns:p14="http://schemas.microsoft.com/office/powerpoint/2010/main" val="151708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06E3-7802-A943-A589-BD5B001A2B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9710E905-5983-8F45-B8F8-D43BF5311E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FCB07DC5-1832-7948-89E6-242521E8C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B6BD6A-40C5-3E4C-9C3F-A7D21CE07029}"/>
              </a:ext>
            </a:extLst>
          </p:cNvPr>
          <p:cNvSpPr>
            <a:spLocks noGrp="1"/>
          </p:cNvSpPr>
          <p:nvPr>
            <p:ph type="dt" sz="half" idx="10"/>
          </p:nvPr>
        </p:nvSpPr>
        <p:spPr/>
        <p:txBody>
          <a:bodyPr/>
          <a:lstStyle/>
          <a:p>
            <a:fld id="{67673AAD-C042-B24A-AC4E-3875A05E039A}" type="datetimeFigureOut">
              <a:rPr lang="en-VN" smtClean="0"/>
              <a:t>16/09/2021</a:t>
            </a:fld>
            <a:endParaRPr lang="en-VN"/>
          </a:p>
        </p:txBody>
      </p:sp>
      <p:sp>
        <p:nvSpPr>
          <p:cNvPr id="6" name="Footer Placeholder 5">
            <a:extLst>
              <a:ext uri="{FF2B5EF4-FFF2-40B4-BE49-F238E27FC236}">
                <a16:creationId xmlns:a16="http://schemas.microsoft.com/office/drawing/2014/main" id="{481C448B-432A-CE4D-AA24-F026CB6F993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33D6F4B-4E4C-EB48-801C-E5FA40027AD5}"/>
              </a:ext>
            </a:extLst>
          </p:cNvPr>
          <p:cNvSpPr>
            <a:spLocks noGrp="1"/>
          </p:cNvSpPr>
          <p:nvPr>
            <p:ph type="sldNum" sz="quarter" idx="12"/>
          </p:nvPr>
        </p:nvSpPr>
        <p:spPr/>
        <p:txBody>
          <a:bodyPr/>
          <a:lstStyle/>
          <a:p>
            <a:fld id="{109135CE-685E-544F-BF18-CBE94D8FA48C}" type="slidenum">
              <a:rPr lang="en-VN" smtClean="0"/>
              <a:t>‹#›</a:t>
            </a:fld>
            <a:endParaRPr lang="en-VN"/>
          </a:p>
        </p:txBody>
      </p:sp>
    </p:spTree>
    <p:extLst>
      <p:ext uri="{BB962C8B-B14F-4D97-AF65-F5344CB8AC3E}">
        <p14:creationId xmlns:p14="http://schemas.microsoft.com/office/powerpoint/2010/main" val="122622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4557A-421B-3A4B-B9C0-9EC8D68D1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F05D247-A49C-3842-BD5C-7F5F8D4A8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A3A17BB-2C69-E240-9D87-10D1157D04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73AAD-C042-B24A-AC4E-3875A05E039A}" type="datetimeFigureOut">
              <a:rPr lang="en-VN" smtClean="0"/>
              <a:t>16/09/2021</a:t>
            </a:fld>
            <a:endParaRPr lang="en-VN"/>
          </a:p>
        </p:txBody>
      </p:sp>
      <p:sp>
        <p:nvSpPr>
          <p:cNvPr id="5" name="Footer Placeholder 4">
            <a:extLst>
              <a:ext uri="{FF2B5EF4-FFF2-40B4-BE49-F238E27FC236}">
                <a16:creationId xmlns:a16="http://schemas.microsoft.com/office/drawing/2014/main" id="{51AFD172-A612-4D4E-938A-94D60686E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F57C4D3D-1C67-D64B-BA51-6A8FD04B9E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135CE-685E-544F-BF18-CBE94D8FA48C}" type="slidenum">
              <a:rPr lang="en-VN" smtClean="0"/>
              <a:t>‹#›</a:t>
            </a:fld>
            <a:endParaRPr lang="en-VN"/>
          </a:p>
        </p:txBody>
      </p:sp>
    </p:spTree>
    <p:extLst>
      <p:ext uri="{BB962C8B-B14F-4D97-AF65-F5344CB8AC3E}">
        <p14:creationId xmlns:p14="http://schemas.microsoft.com/office/powerpoint/2010/main" val="217857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REVIEW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688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3514"/>
            <a:ext cx="10515600" cy="5763531"/>
          </a:xfrm>
        </p:spPr>
        <p:txBody>
          <a:bodyPr>
            <a:normAutofit fontScale="92500" lnSpcReduction="10000"/>
          </a:bodyPr>
          <a:lstStyle/>
          <a:p>
            <a:pPr marL="0" indent="0">
              <a:buNone/>
            </a:pPr>
            <a:r>
              <a:rPr lang="en-US" dirty="0"/>
              <a:t>1. I haven’t seen </a:t>
            </a:r>
            <a:r>
              <a:rPr lang="en-US" dirty="0" err="1"/>
              <a:t>Nhi</a:t>
            </a:r>
            <a:r>
              <a:rPr lang="en-US" dirty="0"/>
              <a:t> for 2 years.</a:t>
            </a:r>
          </a:p>
          <a:p>
            <a:pPr marL="0" indent="0">
              <a:buNone/>
            </a:pPr>
            <a:r>
              <a:rPr lang="en-US" dirty="0"/>
              <a:t>-&gt; __________________________________________________</a:t>
            </a:r>
          </a:p>
          <a:p>
            <a:pPr marL="0" indent="0" fontAlgn="base">
              <a:buNone/>
            </a:pPr>
            <a:r>
              <a:rPr lang="en-US" dirty="0"/>
              <a:t>2. I started writing blog 2 months ago.</a:t>
            </a:r>
          </a:p>
          <a:p>
            <a:pPr marL="0" indent="0">
              <a:buNone/>
            </a:pPr>
            <a:r>
              <a:rPr lang="en-US" dirty="0"/>
              <a:t>-&gt;___________________________________________________</a:t>
            </a:r>
          </a:p>
          <a:p>
            <a:pPr marL="0" indent="0">
              <a:buNone/>
            </a:pPr>
            <a:r>
              <a:rPr lang="en-US" dirty="0"/>
              <a:t>3. I haven’t gone to school since last June because of covid-19.</a:t>
            </a:r>
          </a:p>
          <a:p>
            <a:pPr marL="0" indent="0">
              <a:buNone/>
            </a:pPr>
            <a:r>
              <a:rPr lang="en-US" dirty="0"/>
              <a:t>-&gt; ________________________________________________</a:t>
            </a:r>
          </a:p>
          <a:p>
            <a:pPr marL="0" indent="0">
              <a:buNone/>
            </a:pPr>
            <a:r>
              <a:rPr lang="en-US" dirty="0"/>
              <a:t>4. She has learned English since last year.</a:t>
            </a:r>
          </a:p>
          <a:p>
            <a:pPr marL="0" indent="0">
              <a:buNone/>
            </a:pPr>
            <a:r>
              <a:rPr lang="en-US" dirty="0"/>
              <a:t>-&gt; ________________________________________________</a:t>
            </a:r>
          </a:p>
          <a:p>
            <a:pPr marL="0" indent="0">
              <a:buNone/>
            </a:pPr>
            <a:r>
              <a:rPr lang="en-US" dirty="0"/>
              <a:t>5. The last time John cooked was in 2019.</a:t>
            </a:r>
          </a:p>
          <a:p>
            <a:pPr marL="0" indent="0">
              <a:buNone/>
            </a:pPr>
            <a:r>
              <a:rPr lang="en-US" dirty="0"/>
              <a:t>-&gt; ________________________________________________</a:t>
            </a:r>
          </a:p>
          <a:p>
            <a:pPr marL="0" indent="0">
              <a:buNone/>
            </a:pPr>
            <a:r>
              <a:rPr lang="en-US" dirty="0"/>
              <a:t>6. It has rained for 2 days.</a:t>
            </a:r>
          </a:p>
          <a:p>
            <a:pPr marL="0" indent="0">
              <a:buNone/>
            </a:pPr>
            <a:r>
              <a:rPr lang="en-US" dirty="0"/>
              <a:t>-&gt;_________________________________________________</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3254CB49-600B-0540-AC57-38BFAF8035E1}"/>
              </a:ext>
            </a:extLst>
          </p:cNvPr>
          <p:cNvSpPr txBox="1"/>
          <p:nvPr/>
        </p:nvSpPr>
        <p:spPr>
          <a:xfrm>
            <a:off x="1328058" y="1219930"/>
            <a:ext cx="3913059" cy="523220"/>
          </a:xfrm>
          <a:prstGeom prst="rect">
            <a:avLst/>
          </a:prstGeom>
          <a:noFill/>
        </p:spPr>
        <p:txBody>
          <a:bodyPr wrap="none" rtlCol="0">
            <a:spAutoFit/>
          </a:bodyPr>
          <a:lstStyle/>
          <a:p>
            <a:r>
              <a:rPr lang="en-US" sz="2800" dirty="0">
                <a:solidFill>
                  <a:schemeClr val="accent2">
                    <a:lumMod val="75000"/>
                  </a:schemeClr>
                </a:solidFill>
              </a:rPr>
              <a:t>I last saw </a:t>
            </a:r>
            <a:r>
              <a:rPr lang="en-US" sz="2800" dirty="0" err="1">
                <a:solidFill>
                  <a:schemeClr val="accent2">
                    <a:lumMod val="75000"/>
                  </a:schemeClr>
                </a:solidFill>
              </a:rPr>
              <a:t>Nhi</a:t>
            </a:r>
            <a:r>
              <a:rPr lang="en-US" sz="2800" dirty="0">
                <a:solidFill>
                  <a:schemeClr val="accent2">
                    <a:lumMod val="75000"/>
                  </a:schemeClr>
                </a:solidFill>
              </a:rPr>
              <a:t> 2 years ago</a:t>
            </a:r>
            <a:r>
              <a:rPr lang="en-VN" sz="2800" dirty="0">
                <a:solidFill>
                  <a:schemeClr val="accent2">
                    <a:lumMod val="75000"/>
                  </a:schemeClr>
                </a:solidFill>
              </a:rPr>
              <a:t>.</a:t>
            </a:r>
          </a:p>
        </p:txBody>
      </p:sp>
      <p:sp>
        <p:nvSpPr>
          <p:cNvPr id="5" name="TextBox 4">
            <a:extLst>
              <a:ext uri="{FF2B5EF4-FFF2-40B4-BE49-F238E27FC236}">
                <a16:creationId xmlns:a16="http://schemas.microsoft.com/office/drawing/2014/main" id="{893BDB08-363E-704C-BEA0-78126C24F38A}"/>
              </a:ext>
            </a:extLst>
          </p:cNvPr>
          <p:cNvSpPr txBox="1"/>
          <p:nvPr/>
        </p:nvSpPr>
        <p:spPr>
          <a:xfrm>
            <a:off x="1328058" y="2128535"/>
            <a:ext cx="4948342" cy="523220"/>
          </a:xfrm>
          <a:prstGeom prst="rect">
            <a:avLst/>
          </a:prstGeom>
          <a:noFill/>
        </p:spPr>
        <p:txBody>
          <a:bodyPr wrap="none" rtlCol="0">
            <a:spAutoFit/>
          </a:bodyPr>
          <a:lstStyle/>
          <a:p>
            <a:r>
              <a:rPr lang="en-US" sz="2800" dirty="0">
                <a:solidFill>
                  <a:schemeClr val="accent2">
                    <a:lumMod val="75000"/>
                  </a:schemeClr>
                </a:solidFill>
              </a:rPr>
              <a:t>I have written blog for 2 months</a:t>
            </a:r>
            <a:r>
              <a:rPr lang="en-VN" sz="2800" dirty="0">
                <a:solidFill>
                  <a:schemeClr val="accent2">
                    <a:lumMod val="75000"/>
                  </a:schemeClr>
                </a:solidFill>
              </a:rPr>
              <a:t>.</a:t>
            </a:r>
          </a:p>
        </p:txBody>
      </p:sp>
      <p:sp>
        <p:nvSpPr>
          <p:cNvPr id="6" name="TextBox 5">
            <a:extLst>
              <a:ext uri="{FF2B5EF4-FFF2-40B4-BE49-F238E27FC236}">
                <a16:creationId xmlns:a16="http://schemas.microsoft.com/office/drawing/2014/main" id="{94234D87-B2B8-C642-886F-03FD3A939682}"/>
              </a:ext>
            </a:extLst>
          </p:cNvPr>
          <p:cNvSpPr txBox="1"/>
          <p:nvPr/>
        </p:nvSpPr>
        <p:spPr>
          <a:xfrm>
            <a:off x="1328058" y="3008034"/>
            <a:ext cx="9537419" cy="523220"/>
          </a:xfrm>
          <a:prstGeom prst="rect">
            <a:avLst/>
          </a:prstGeom>
          <a:noFill/>
        </p:spPr>
        <p:txBody>
          <a:bodyPr wrap="none" rtlCol="0">
            <a:spAutoFit/>
          </a:bodyPr>
          <a:lstStyle/>
          <a:p>
            <a:r>
              <a:rPr lang="en-US" sz="2800" dirty="0">
                <a:solidFill>
                  <a:schemeClr val="accent2">
                    <a:lumMod val="75000"/>
                  </a:schemeClr>
                </a:solidFill>
              </a:rPr>
              <a:t>The last time I went to school was last June because of covid-19</a:t>
            </a:r>
            <a:r>
              <a:rPr lang="en-VN" sz="2800" dirty="0">
                <a:solidFill>
                  <a:schemeClr val="accent2">
                    <a:lumMod val="75000"/>
                  </a:schemeClr>
                </a:solidFill>
              </a:rPr>
              <a:t>.</a:t>
            </a:r>
          </a:p>
        </p:txBody>
      </p:sp>
      <p:sp>
        <p:nvSpPr>
          <p:cNvPr id="7" name="TextBox 6">
            <a:extLst>
              <a:ext uri="{FF2B5EF4-FFF2-40B4-BE49-F238E27FC236}">
                <a16:creationId xmlns:a16="http://schemas.microsoft.com/office/drawing/2014/main" id="{F1542FCE-1CAE-424D-B11D-97C922B7960B}"/>
              </a:ext>
            </a:extLst>
          </p:cNvPr>
          <p:cNvSpPr txBox="1"/>
          <p:nvPr/>
        </p:nvSpPr>
        <p:spPr>
          <a:xfrm>
            <a:off x="1328058" y="3899149"/>
            <a:ext cx="5566909" cy="523220"/>
          </a:xfrm>
          <a:prstGeom prst="rect">
            <a:avLst/>
          </a:prstGeom>
          <a:noFill/>
        </p:spPr>
        <p:txBody>
          <a:bodyPr wrap="none" rtlCol="0">
            <a:spAutoFit/>
          </a:bodyPr>
          <a:lstStyle/>
          <a:p>
            <a:r>
              <a:rPr lang="en-US" sz="2800" dirty="0">
                <a:solidFill>
                  <a:schemeClr val="accent2">
                    <a:lumMod val="75000"/>
                  </a:schemeClr>
                </a:solidFill>
              </a:rPr>
              <a:t>She started learning English last year</a:t>
            </a:r>
            <a:r>
              <a:rPr lang="en-VN" sz="2800" dirty="0">
                <a:solidFill>
                  <a:schemeClr val="accent2">
                    <a:lumMod val="75000"/>
                  </a:schemeClr>
                </a:solidFill>
              </a:rPr>
              <a:t>.</a:t>
            </a:r>
          </a:p>
        </p:txBody>
      </p:sp>
      <p:sp>
        <p:nvSpPr>
          <p:cNvPr id="8" name="TextBox 7">
            <a:extLst>
              <a:ext uri="{FF2B5EF4-FFF2-40B4-BE49-F238E27FC236}">
                <a16:creationId xmlns:a16="http://schemas.microsoft.com/office/drawing/2014/main" id="{2B291822-9F39-5245-BF2D-244BE2D72E38}"/>
              </a:ext>
            </a:extLst>
          </p:cNvPr>
          <p:cNvSpPr txBox="1"/>
          <p:nvPr/>
        </p:nvSpPr>
        <p:spPr>
          <a:xfrm>
            <a:off x="1328058" y="4790264"/>
            <a:ext cx="4705071" cy="523220"/>
          </a:xfrm>
          <a:prstGeom prst="rect">
            <a:avLst/>
          </a:prstGeom>
          <a:noFill/>
        </p:spPr>
        <p:txBody>
          <a:bodyPr wrap="none" rtlCol="0">
            <a:spAutoFit/>
          </a:bodyPr>
          <a:lstStyle/>
          <a:p>
            <a:r>
              <a:rPr lang="en-US" sz="2800" dirty="0">
                <a:solidFill>
                  <a:schemeClr val="accent2">
                    <a:lumMod val="75000"/>
                  </a:schemeClr>
                </a:solidFill>
              </a:rPr>
              <a:t>John hasn’t cooked since 2019</a:t>
            </a:r>
            <a:r>
              <a:rPr lang="en-VN" sz="2800" dirty="0">
                <a:solidFill>
                  <a:schemeClr val="accent2">
                    <a:lumMod val="75000"/>
                  </a:schemeClr>
                </a:solidFill>
              </a:rPr>
              <a:t>.</a:t>
            </a:r>
          </a:p>
        </p:txBody>
      </p:sp>
      <p:sp>
        <p:nvSpPr>
          <p:cNvPr id="9" name="TextBox 8">
            <a:extLst>
              <a:ext uri="{FF2B5EF4-FFF2-40B4-BE49-F238E27FC236}">
                <a16:creationId xmlns:a16="http://schemas.microsoft.com/office/drawing/2014/main" id="{FA1D15CA-C35F-5F4A-B9C4-528F474B6223}"/>
              </a:ext>
            </a:extLst>
          </p:cNvPr>
          <p:cNvSpPr txBox="1"/>
          <p:nvPr/>
        </p:nvSpPr>
        <p:spPr>
          <a:xfrm>
            <a:off x="1328058" y="5671457"/>
            <a:ext cx="4289957" cy="523220"/>
          </a:xfrm>
          <a:prstGeom prst="rect">
            <a:avLst/>
          </a:prstGeom>
          <a:noFill/>
        </p:spPr>
        <p:txBody>
          <a:bodyPr wrap="none" rtlCol="0">
            <a:spAutoFit/>
          </a:bodyPr>
          <a:lstStyle/>
          <a:p>
            <a:r>
              <a:rPr lang="en-US" sz="2800" dirty="0">
                <a:solidFill>
                  <a:schemeClr val="accent2">
                    <a:lumMod val="75000"/>
                  </a:schemeClr>
                </a:solidFill>
              </a:rPr>
              <a:t>It started raining 2 days ago</a:t>
            </a:r>
            <a:r>
              <a:rPr lang="en-VN" sz="2800" dirty="0">
                <a:solidFill>
                  <a:schemeClr val="accent2">
                    <a:lumMod val="75000"/>
                  </a:schemeClr>
                </a:solidFill>
              </a:rPr>
              <a:t>.</a:t>
            </a:r>
          </a:p>
        </p:txBody>
      </p:sp>
    </p:spTree>
    <p:extLst>
      <p:ext uri="{BB962C8B-B14F-4D97-AF65-F5344CB8AC3E}">
        <p14:creationId xmlns:p14="http://schemas.microsoft.com/office/powerpoint/2010/main" val="2505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DBA5-3D6F-8044-BEC3-763E9FDD4DD2}"/>
              </a:ext>
            </a:extLst>
          </p:cNvPr>
          <p:cNvSpPr>
            <a:spLocks noGrp="1"/>
          </p:cNvSpPr>
          <p:nvPr>
            <p:ph type="title"/>
          </p:nvPr>
        </p:nvSpPr>
        <p:spPr>
          <a:xfrm>
            <a:off x="3083379" y="113906"/>
            <a:ext cx="7300505" cy="1028700"/>
          </a:xfrm>
        </p:spPr>
        <p:txBody>
          <a:bodyPr>
            <a:prstTxWarp prst="textDoubleWave1">
              <a:avLst>
                <a:gd name="adj1" fmla="val 6250"/>
                <a:gd name="adj2" fmla="val -124"/>
              </a:avLst>
            </a:prstTxWarp>
            <a:normAutofit fontScale="90000"/>
            <a:scene3d>
              <a:camera prst="orthographicFront"/>
              <a:lightRig rig="soft" dir="t">
                <a:rot lat="0" lon="0" rev="15600000"/>
              </a:lightRig>
            </a:scene3d>
            <a:sp3d extrusionH="57150" prstMaterial="softEdge">
              <a:bevelT w="25400" h="38100"/>
            </a:sp3d>
          </a:bodyPr>
          <a:lstStyle/>
          <a:p>
            <a:r>
              <a:rPr lang="en-US" b="1" dirty="0">
                <a:ln/>
                <a:solidFill>
                  <a:srgbClr val="FF40FF"/>
                </a:solidFill>
                <a:highlight>
                  <a:srgbClr val="FFFF00"/>
                </a:highlight>
              </a:rPr>
              <a:t>A VISIT FROM A PEN PAL</a:t>
            </a:r>
          </a:p>
        </p:txBody>
      </p:sp>
      <p:sp>
        <p:nvSpPr>
          <p:cNvPr id="3" name="Text Placeholder 2">
            <a:extLst>
              <a:ext uri="{FF2B5EF4-FFF2-40B4-BE49-F238E27FC236}">
                <a16:creationId xmlns:a16="http://schemas.microsoft.com/office/drawing/2014/main" id="{1B7174DA-885B-A54F-B864-9DC06A8D310A}"/>
              </a:ext>
            </a:extLst>
          </p:cNvPr>
          <p:cNvSpPr>
            <a:spLocks noGrp="1"/>
          </p:cNvSpPr>
          <p:nvPr>
            <p:ph type="body" idx="1"/>
          </p:nvPr>
        </p:nvSpPr>
        <p:spPr>
          <a:xfrm>
            <a:off x="1889760" y="1276110"/>
            <a:ext cx="8412480" cy="1600201"/>
          </a:xfrm>
        </p:spPr>
        <p:txBody>
          <a:bodyPr>
            <a:noAutofit/>
          </a:bodyPr>
          <a:lstStyle/>
          <a:p>
            <a:pPr algn="ctr"/>
            <a:r>
              <a:rPr lang="en-US" sz="3200" b="1" dirty="0">
                <a:solidFill>
                  <a:srgbClr val="0070C0"/>
                </a:solidFill>
              </a:rPr>
              <a:t>LESSON 1: GETTING STARTED </a:t>
            </a:r>
          </a:p>
          <a:p>
            <a:pPr algn="ctr"/>
            <a:r>
              <a:rPr lang="en-US" sz="3200" b="1" dirty="0">
                <a:solidFill>
                  <a:srgbClr val="0070C0"/>
                </a:solidFill>
              </a:rPr>
              <a:t>LISTEN AND READ</a:t>
            </a:r>
          </a:p>
        </p:txBody>
      </p:sp>
      <p:sp>
        <p:nvSpPr>
          <p:cNvPr id="4" name="Rectangle 3">
            <a:extLst>
              <a:ext uri="{FF2B5EF4-FFF2-40B4-BE49-F238E27FC236}">
                <a16:creationId xmlns:a16="http://schemas.microsoft.com/office/drawing/2014/main" id="{3965A108-3714-1B45-8C8D-5A8DDD754206}"/>
              </a:ext>
            </a:extLst>
          </p:cNvPr>
          <p:cNvSpPr/>
          <p:nvPr/>
        </p:nvSpPr>
        <p:spPr>
          <a:xfrm>
            <a:off x="1657646" y="339242"/>
            <a:ext cx="1371600" cy="578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ysClr val="windowText" lastClr="000000"/>
                  </a:solidFill>
                </a:ln>
                <a:solidFill>
                  <a:schemeClr val="tx1"/>
                </a:solidFill>
              </a:rPr>
              <a:t>UNIT 1: </a:t>
            </a:r>
          </a:p>
        </p:txBody>
      </p:sp>
      <p:pic>
        <p:nvPicPr>
          <p:cNvPr id="5" name="Picture 5">
            <a:extLst>
              <a:ext uri="{FF2B5EF4-FFF2-40B4-BE49-F238E27FC236}">
                <a16:creationId xmlns:a16="http://schemas.microsoft.com/office/drawing/2014/main" id="{55F29D01-9AC5-714A-A3FA-A966446ED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470" y="2256009"/>
            <a:ext cx="2082061" cy="2713698"/>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12700" algn="ctr">
                <a:solidFill>
                  <a:srgbClr val="66FF33"/>
                </a:solidFill>
                <a:miter lim="800000"/>
                <a:headEnd/>
                <a:tailEnd/>
              </a14:hiddenLine>
            </a:ext>
          </a:extLst>
        </p:spPr>
      </p:pic>
      <p:pic>
        <p:nvPicPr>
          <p:cNvPr id="6" name="Picture 6">
            <a:extLst>
              <a:ext uri="{FF2B5EF4-FFF2-40B4-BE49-F238E27FC236}">
                <a16:creationId xmlns:a16="http://schemas.microsoft.com/office/drawing/2014/main" id="{ED8D94C7-D638-8D4D-95CA-B96C6C10C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2"/>
          <a:stretch>
            <a:fillRect/>
          </a:stretch>
        </p:blipFill>
        <p:spPr bwMode="auto">
          <a:xfrm>
            <a:off x="7230319" y="3429000"/>
            <a:ext cx="2760486" cy="2666910"/>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12700" algn="ctr">
                <a:solidFill>
                  <a:srgbClr val="66FF33"/>
                </a:solidFill>
                <a:miter lim="800000"/>
                <a:headEnd/>
                <a:tailEnd/>
              </a14:hiddenLine>
            </a:ext>
          </a:extLst>
        </p:spPr>
      </p:pic>
      <p:sp>
        <p:nvSpPr>
          <p:cNvPr id="7" name="Text Box 3">
            <a:extLst>
              <a:ext uri="{FF2B5EF4-FFF2-40B4-BE49-F238E27FC236}">
                <a16:creationId xmlns:a16="http://schemas.microsoft.com/office/drawing/2014/main" id="{974A9588-02EA-9443-865D-13410B73BFE3}"/>
              </a:ext>
            </a:extLst>
          </p:cNvPr>
          <p:cNvSpPr txBox="1">
            <a:spLocks noChangeArrowheads="1"/>
          </p:cNvSpPr>
          <p:nvPr/>
        </p:nvSpPr>
        <p:spPr bwMode="auto">
          <a:xfrm>
            <a:off x="4696220" y="5017151"/>
            <a:ext cx="8001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dirty="0">
                <a:solidFill>
                  <a:srgbClr val="3333FF"/>
                </a:solidFill>
              </a:rPr>
              <a:t>Lan</a:t>
            </a:r>
          </a:p>
        </p:txBody>
      </p:sp>
      <p:sp>
        <p:nvSpPr>
          <p:cNvPr id="8" name="Text Box 4">
            <a:extLst>
              <a:ext uri="{FF2B5EF4-FFF2-40B4-BE49-F238E27FC236}">
                <a16:creationId xmlns:a16="http://schemas.microsoft.com/office/drawing/2014/main" id="{5968C8C5-BF04-3740-882F-6AAFA6715BE9}"/>
              </a:ext>
            </a:extLst>
          </p:cNvPr>
          <p:cNvSpPr txBox="1">
            <a:spLocks noChangeArrowheads="1"/>
          </p:cNvSpPr>
          <p:nvPr/>
        </p:nvSpPr>
        <p:spPr bwMode="auto">
          <a:xfrm>
            <a:off x="7995005" y="6095910"/>
            <a:ext cx="14287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100" b="1" dirty="0">
                <a:solidFill>
                  <a:srgbClr val="3333FF"/>
                </a:solidFill>
              </a:rPr>
              <a:t>Maryam</a:t>
            </a:r>
          </a:p>
        </p:txBody>
      </p:sp>
      <p:pic>
        <p:nvPicPr>
          <p:cNvPr id="10" name="Picture 9" descr="Icon&#10;&#10;Description automatically generated">
            <a:extLst>
              <a:ext uri="{FF2B5EF4-FFF2-40B4-BE49-F238E27FC236}">
                <a16:creationId xmlns:a16="http://schemas.microsoft.com/office/drawing/2014/main" id="{54D46C1B-1000-0A42-A3CE-4179728197C6}"/>
              </a:ext>
            </a:extLst>
          </p:cNvPr>
          <p:cNvPicPr>
            <a:picLocks noChangeAspect="1"/>
          </p:cNvPicPr>
          <p:nvPr/>
        </p:nvPicPr>
        <p:blipFill>
          <a:blip r:embed="rId4"/>
          <a:stretch>
            <a:fillRect/>
          </a:stretch>
        </p:blipFill>
        <p:spPr>
          <a:xfrm>
            <a:off x="10383884" y="1395683"/>
            <a:ext cx="1330720" cy="860326"/>
          </a:xfrm>
          <a:prstGeom prst="rect">
            <a:avLst/>
          </a:prstGeom>
        </p:spPr>
      </p:pic>
    </p:spTree>
    <p:extLst>
      <p:ext uri="{BB962C8B-B14F-4D97-AF65-F5344CB8AC3E}">
        <p14:creationId xmlns:p14="http://schemas.microsoft.com/office/powerpoint/2010/main" val="158786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431D90-0635-DB48-9DBD-7350301DCCE7}"/>
              </a:ext>
            </a:extLst>
          </p:cNvPr>
          <p:cNvSpPr txBox="1"/>
          <p:nvPr/>
        </p:nvSpPr>
        <p:spPr>
          <a:xfrm>
            <a:off x="2120097" y="1678331"/>
            <a:ext cx="7951807" cy="954107"/>
          </a:xfrm>
          <a:prstGeom prst="rect">
            <a:avLst/>
          </a:prstGeom>
          <a:noFill/>
        </p:spPr>
        <p:txBody>
          <a:bodyPr wrap="square" rtlCol="0">
            <a:spAutoFit/>
          </a:bodyPr>
          <a:lstStyle/>
          <a:p>
            <a:r>
              <a:rPr lang="en-US" sz="2800" i="1" dirty="0"/>
              <a:t>A foreign friend is coming to stay with you for a week. Where would you take him/her to?</a:t>
            </a:r>
            <a:endParaRPr lang="en-VN" sz="2800" dirty="0"/>
          </a:p>
        </p:txBody>
      </p:sp>
    </p:spTree>
    <p:extLst>
      <p:ext uri="{BB962C8B-B14F-4D97-AF65-F5344CB8AC3E}">
        <p14:creationId xmlns:p14="http://schemas.microsoft.com/office/powerpoint/2010/main" val="360108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cave, trunk&#10;&#10;Description automatically generated">
            <a:extLst>
              <a:ext uri="{FF2B5EF4-FFF2-40B4-BE49-F238E27FC236}">
                <a16:creationId xmlns:a16="http://schemas.microsoft.com/office/drawing/2014/main" id="{3A52852C-0198-DB4B-813C-729AD4DFB387}"/>
              </a:ext>
            </a:extLst>
          </p:cNvPr>
          <p:cNvPicPr>
            <a:picLocks noChangeAspect="1"/>
          </p:cNvPicPr>
          <p:nvPr/>
        </p:nvPicPr>
        <p:blipFill rotWithShape="1">
          <a:blip r:embed="rId2"/>
          <a:srcRect l="10938" r="4" b="4"/>
          <a:stretch/>
        </p:blipFill>
        <p:spPr>
          <a:xfrm>
            <a:off x="1524020" y="2"/>
            <a:ext cx="4537688" cy="3400925"/>
          </a:xfrm>
          <a:custGeom>
            <a:avLst/>
            <a:gdLst/>
            <a:ahLst/>
            <a:cxnLst/>
            <a:rect l="l" t="t" r="r" b="b"/>
            <a:pathLst>
              <a:path w="6050278" h="3400925">
                <a:moveTo>
                  <a:pt x="0" y="0"/>
                </a:moveTo>
                <a:lnTo>
                  <a:pt x="6050278" y="0"/>
                </a:lnTo>
                <a:lnTo>
                  <a:pt x="6050278" y="1827306"/>
                </a:lnTo>
                <a:lnTo>
                  <a:pt x="3892296" y="1827306"/>
                </a:lnTo>
                <a:lnTo>
                  <a:pt x="3892296" y="3400925"/>
                </a:lnTo>
                <a:lnTo>
                  <a:pt x="0" y="3400925"/>
                </a:lnTo>
                <a:close/>
              </a:path>
            </a:pathLst>
          </a:custGeom>
        </p:spPr>
      </p:pic>
      <p:pic>
        <p:nvPicPr>
          <p:cNvPr id="3" name="Picture 2" descr="A picture containing text, road, outdoor, sky&#10;&#10;Description automatically generated">
            <a:extLst>
              <a:ext uri="{FF2B5EF4-FFF2-40B4-BE49-F238E27FC236}">
                <a16:creationId xmlns:a16="http://schemas.microsoft.com/office/drawing/2014/main" id="{8F600454-2612-EA44-BC8C-B02B4F1F5CE6}"/>
              </a:ext>
            </a:extLst>
          </p:cNvPr>
          <p:cNvPicPr>
            <a:picLocks noChangeAspect="1"/>
          </p:cNvPicPr>
          <p:nvPr/>
        </p:nvPicPr>
        <p:blipFill rotWithShape="1">
          <a:blip r:embed="rId3"/>
          <a:srcRect l="24902" r="29399" b="-1"/>
          <a:stretch/>
        </p:blipFill>
        <p:spPr>
          <a:xfrm>
            <a:off x="6130292" y="2"/>
            <a:ext cx="4537709" cy="3400925"/>
          </a:xfrm>
          <a:custGeom>
            <a:avLst/>
            <a:gdLst/>
            <a:ahLst/>
            <a:cxnLst/>
            <a:rect l="l" t="t" r="r" b="b"/>
            <a:pathLst>
              <a:path w="6050278" h="3400925">
                <a:moveTo>
                  <a:pt x="0" y="0"/>
                </a:moveTo>
                <a:lnTo>
                  <a:pt x="6050278" y="0"/>
                </a:lnTo>
                <a:lnTo>
                  <a:pt x="6050278" y="3400925"/>
                </a:lnTo>
                <a:lnTo>
                  <a:pt x="2157982" y="3400925"/>
                </a:lnTo>
                <a:lnTo>
                  <a:pt x="2157982" y="1827306"/>
                </a:lnTo>
                <a:lnTo>
                  <a:pt x="0" y="1827306"/>
                </a:lnTo>
                <a:close/>
              </a:path>
            </a:pathLst>
          </a:custGeom>
        </p:spPr>
      </p:pic>
      <p:pic>
        <p:nvPicPr>
          <p:cNvPr id="9" name="Picture 8" descr="A picture containing grass, sky, outdoor&#10;&#10;Description automatically generated">
            <a:extLst>
              <a:ext uri="{FF2B5EF4-FFF2-40B4-BE49-F238E27FC236}">
                <a16:creationId xmlns:a16="http://schemas.microsoft.com/office/drawing/2014/main" id="{B324B5B4-69F1-5B48-B398-4D7E5FFD257B}"/>
              </a:ext>
            </a:extLst>
          </p:cNvPr>
          <p:cNvPicPr>
            <a:picLocks noChangeAspect="1"/>
          </p:cNvPicPr>
          <p:nvPr/>
        </p:nvPicPr>
        <p:blipFill rotWithShape="1">
          <a:blip r:embed="rId4"/>
          <a:srcRect l="10849" r="8673" b="3"/>
          <a:stretch/>
        </p:blipFill>
        <p:spPr>
          <a:xfrm>
            <a:off x="1524020" y="3489160"/>
            <a:ext cx="4537688" cy="3368841"/>
          </a:xfrm>
          <a:custGeom>
            <a:avLst/>
            <a:gdLst/>
            <a:ahLst/>
            <a:cxnLst/>
            <a:rect l="l" t="t" r="r" b="b"/>
            <a:pathLst>
              <a:path w="6050278" h="3368841">
                <a:moveTo>
                  <a:pt x="0" y="0"/>
                </a:moveTo>
                <a:lnTo>
                  <a:pt x="3892296" y="0"/>
                </a:lnTo>
                <a:lnTo>
                  <a:pt x="3892296" y="1541535"/>
                </a:lnTo>
                <a:lnTo>
                  <a:pt x="6050278" y="1541535"/>
                </a:lnTo>
                <a:lnTo>
                  <a:pt x="6050278" y="3368841"/>
                </a:lnTo>
                <a:lnTo>
                  <a:pt x="0" y="3368841"/>
                </a:lnTo>
                <a:close/>
              </a:path>
            </a:pathLst>
          </a:custGeom>
        </p:spPr>
      </p:pic>
      <p:pic>
        <p:nvPicPr>
          <p:cNvPr id="11" name="Picture 10" descr="A picture containing writing implement, colorful&#10;&#10;Description automatically generated">
            <a:extLst>
              <a:ext uri="{FF2B5EF4-FFF2-40B4-BE49-F238E27FC236}">
                <a16:creationId xmlns:a16="http://schemas.microsoft.com/office/drawing/2014/main" id="{D6B79976-D8DA-7048-B205-237C604C442C}"/>
              </a:ext>
            </a:extLst>
          </p:cNvPr>
          <p:cNvPicPr>
            <a:picLocks noChangeAspect="1"/>
          </p:cNvPicPr>
          <p:nvPr/>
        </p:nvPicPr>
        <p:blipFill rotWithShape="1">
          <a:blip r:embed="rId5"/>
          <a:srcRect l="5314" r="5114" b="1"/>
          <a:stretch/>
        </p:blipFill>
        <p:spPr>
          <a:xfrm>
            <a:off x="6130292" y="3489160"/>
            <a:ext cx="4537709" cy="3368841"/>
          </a:xfrm>
          <a:custGeom>
            <a:avLst/>
            <a:gdLst/>
            <a:ahLst/>
            <a:cxnLst/>
            <a:rect l="l" t="t" r="r" b="b"/>
            <a:pathLst>
              <a:path w="6050278" h="3368841">
                <a:moveTo>
                  <a:pt x="2157982" y="0"/>
                </a:moveTo>
                <a:lnTo>
                  <a:pt x="6050278" y="0"/>
                </a:lnTo>
                <a:lnTo>
                  <a:pt x="6050278" y="3368841"/>
                </a:lnTo>
                <a:lnTo>
                  <a:pt x="0" y="3368841"/>
                </a:lnTo>
                <a:lnTo>
                  <a:pt x="0" y="1541535"/>
                </a:lnTo>
                <a:lnTo>
                  <a:pt x="2157982" y="1541535"/>
                </a:lnTo>
                <a:close/>
              </a:path>
            </a:pathLst>
          </a:custGeom>
        </p:spPr>
      </p:pic>
      <p:pic>
        <p:nvPicPr>
          <p:cNvPr id="7" name="Picture 6" descr="A picture containing outdoor, road, street&#10;&#10;Description automatically generated">
            <a:extLst>
              <a:ext uri="{FF2B5EF4-FFF2-40B4-BE49-F238E27FC236}">
                <a16:creationId xmlns:a16="http://schemas.microsoft.com/office/drawing/2014/main" id="{66E74C1D-A0F1-6545-AD1F-ECF41860BCEB}"/>
              </a:ext>
            </a:extLst>
          </p:cNvPr>
          <p:cNvPicPr>
            <a:picLocks noChangeAspect="1"/>
          </p:cNvPicPr>
          <p:nvPr/>
        </p:nvPicPr>
        <p:blipFill rotWithShape="1">
          <a:blip r:embed="rId6"/>
          <a:srcRect l="23501" r="13040" b="-3"/>
          <a:stretch/>
        </p:blipFill>
        <p:spPr>
          <a:xfrm>
            <a:off x="4511802" y="1918639"/>
            <a:ext cx="3168396" cy="3020725"/>
          </a:xfrm>
          <a:prstGeom prst="rect">
            <a:avLst/>
          </a:prstGeom>
        </p:spPr>
      </p:pic>
      <p:sp>
        <p:nvSpPr>
          <p:cNvPr id="14" name="TextBox 13">
            <a:extLst>
              <a:ext uri="{FF2B5EF4-FFF2-40B4-BE49-F238E27FC236}">
                <a16:creationId xmlns:a16="http://schemas.microsoft.com/office/drawing/2014/main" id="{0B90BD00-96DE-4A4E-BCDF-C096FAC16D51}"/>
              </a:ext>
            </a:extLst>
          </p:cNvPr>
          <p:cNvSpPr txBox="1"/>
          <p:nvPr/>
        </p:nvSpPr>
        <p:spPr>
          <a:xfrm>
            <a:off x="1614692" y="2835727"/>
            <a:ext cx="339047" cy="461665"/>
          </a:xfrm>
          <a:prstGeom prst="rect">
            <a:avLst/>
          </a:prstGeom>
          <a:noFill/>
        </p:spPr>
        <p:txBody>
          <a:bodyPr wrap="square" rtlCol="0">
            <a:spAutoFit/>
          </a:bodyPr>
          <a:lstStyle/>
          <a:p>
            <a:r>
              <a:rPr lang="en-VN" sz="2400" b="1" dirty="0">
                <a:solidFill>
                  <a:srgbClr val="FF0000"/>
                </a:solidFill>
              </a:rPr>
              <a:t>1</a:t>
            </a:r>
          </a:p>
        </p:txBody>
      </p:sp>
      <p:sp>
        <p:nvSpPr>
          <p:cNvPr id="27" name="TextBox 26">
            <a:extLst>
              <a:ext uri="{FF2B5EF4-FFF2-40B4-BE49-F238E27FC236}">
                <a16:creationId xmlns:a16="http://schemas.microsoft.com/office/drawing/2014/main" id="{80C5E35E-517D-A24D-8F16-CD9714379F29}"/>
              </a:ext>
            </a:extLst>
          </p:cNvPr>
          <p:cNvSpPr txBox="1"/>
          <p:nvPr/>
        </p:nvSpPr>
        <p:spPr>
          <a:xfrm>
            <a:off x="1614693" y="3567289"/>
            <a:ext cx="339047" cy="461665"/>
          </a:xfrm>
          <a:prstGeom prst="rect">
            <a:avLst/>
          </a:prstGeom>
          <a:noFill/>
        </p:spPr>
        <p:txBody>
          <a:bodyPr wrap="square" rtlCol="0">
            <a:spAutoFit/>
          </a:bodyPr>
          <a:lstStyle/>
          <a:p>
            <a:r>
              <a:rPr lang="en-VN" sz="2400" b="1" dirty="0">
                <a:solidFill>
                  <a:srgbClr val="FF0000"/>
                </a:solidFill>
              </a:rPr>
              <a:t>2</a:t>
            </a:r>
          </a:p>
        </p:txBody>
      </p:sp>
      <p:sp>
        <p:nvSpPr>
          <p:cNvPr id="28" name="TextBox 27">
            <a:extLst>
              <a:ext uri="{FF2B5EF4-FFF2-40B4-BE49-F238E27FC236}">
                <a16:creationId xmlns:a16="http://schemas.microsoft.com/office/drawing/2014/main" id="{77493E49-D17E-9944-9CEA-A422586B2AFD}"/>
              </a:ext>
            </a:extLst>
          </p:cNvPr>
          <p:cNvSpPr txBox="1"/>
          <p:nvPr/>
        </p:nvSpPr>
        <p:spPr>
          <a:xfrm>
            <a:off x="9929690" y="86357"/>
            <a:ext cx="339047" cy="461665"/>
          </a:xfrm>
          <a:prstGeom prst="rect">
            <a:avLst/>
          </a:prstGeom>
          <a:noFill/>
        </p:spPr>
        <p:txBody>
          <a:bodyPr wrap="square" rtlCol="0">
            <a:spAutoFit/>
          </a:bodyPr>
          <a:lstStyle/>
          <a:p>
            <a:r>
              <a:rPr lang="en-VN" sz="2400" b="1" dirty="0">
                <a:solidFill>
                  <a:srgbClr val="FF0000"/>
                </a:solidFill>
              </a:rPr>
              <a:t>3</a:t>
            </a:r>
          </a:p>
        </p:txBody>
      </p:sp>
      <p:sp>
        <p:nvSpPr>
          <p:cNvPr id="29" name="TextBox 28">
            <a:extLst>
              <a:ext uri="{FF2B5EF4-FFF2-40B4-BE49-F238E27FC236}">
                <a16:creationId xmlns:a16="http://schemas.microsoft.com/office/drawing/2014/main" id="{647145DD-FCF6-B547-8437-A870E3E389A0}"/>
              </a:ext>
            </a:extLst>
          </p:cNvPr>
          <p:cNvSpPr txBox="1"/>
          <p:nvPr/>
        </p:nvSpPr>
        <p:spPr>
          <a:xfrm>
            <a:off x="5921284" y="1923972"/>
            <a:ext cx="339047" cy="461665"/>
          </a:xfrm>
          <a:prstGeom prst="rect">
            <a:avLst/>
          </a:prstGeom>
          <a:noFill/>
        </p:spPr>
        <p:txBody>
          <a:bodyPr wrap="square" rtlCol="0">
            <a:spAutoFit/>
          </a:bodyPr>
          <a:lstStyle/>
          <a:p>
            <a:r>
              <a:rPr lang="en-VN" sz="2400" b="1" dirty="0">
                <a:solidFill>
                  <a:srgbClr val="FF0000"/>
                </a:solidFill>
              </a:rPr>
              <a:t>4</a:t>
            </a:r>
          </a:p>
        </p:txBody>
      </p:sp>
      <p:sp>
        <p:nvSpPr>
          <p:cNvPr id="30" name="TextBox 29">
            <a:extLst>
              <a:ext uri="{FF2B5EF4-FFF2-40B4-BE49-F238E27FC236}">
                <a16:creationId xmlns:a16="http://schemas.microsoft.com/office/drawing/2014/main" id="{1771ED91-3968-004F-AC48-BE21AA63A65F}"/>
              </a:ext>
            </a:extLst>
          </p:cNvPr>
          <p:cNvSpPr txBox="1"/>
          <p:nvPr/>
        </p:nvSpPr>
        <p:spPr>
          <a:xfrm>
            <a:off x="10068738" y="4264818"/>
            <a:ext cx="339047" cy="461665"/>
          </a:xfrm>
          <a:prstGeom prst="rect">
            <a:avLst/>
          </a:prstGeom>
          <a:noFill/>
        </p:spPr>
        <p:txBody>
          <a:bodyPr wrap="square" rtlCol="0">
            <a:spAutoFit/>
          </a:bodyPr>
          <a:lstStyle/>
          <a:p>
            <a:r>
              <a:rPr lang="en-VN" sz="2400" b="1" dirty="0">
                <a:solidFill>
                  <a:srgbClr val="FF0000"/>
                </a:solidFill>
              </a:rPr>
              <a:t>5</a:t>
            </a:r>
          </a:p>
        </p:txBody>
      </p:sp>
      <p:sp>
        <p:nvSpPr>
          <p:cNvPr id="2" name="TextBox 1">
            <a:extLst>
              <a:ext uri="{FF2B5EF4-FFF2-40B4-BE49-F238E27FC236}">
                <a16:creationId xmlns:a16="http://schemas.microsoft.com/office/drawing/2014/main" id="{CC0A1B49-C4FC-0248-9732-1454E0BBB5F4}"/>
              </a:ext>
            </a:extLst>
          </p:cNvPr>
          <p:cNvSpPr txBox="1"/>
          <p:nvPr/>
        </p:nvSpPr>
        <p:spPr>
          <a:xfrm>
            <a:off x="1953739" y="2883502"/>
            <a:ext cx="1817225" cy="677108"/>
          </a:xfrm>
          <a:prstGeom prst="rect">
            <a:avLst/>
          </a:prstGeom>
          <a:noFill/>
        </p:spPr>
        <p:txBody>
          <a:bodyPr wrap="square" rtlCol="0">
            <a:spAutoFit/>
          </a:bodyPr>
          <a:lstStyle/>
          <a:p>
            <a:r>
              <a:rPr lang="en-US" sz="2000" b="1" dirty="0"/>
              <a:t>Cu Chi Tunnels</a:t>
            </a:r>
          </a:p>
          <a:p>
            <a:endParaRPr lang="en-VN" dirty="0"/>
          </a:p>
        </p:txBody>
      </p:sp>
      <p:sp>
        <p:nvSpPr>
          <p:cNvPr id="4" name="TextBox 3">
            <a:extLst>
              <a:ext uri="{FF2B5EF4-FFF2-40B4-BE49-F238E27FC236}">
                <a16:creationId xmlns:a16="http://schemas.microsoft.com/office/drawing/2014/main" id="{80DD160E-54B1-EE4F-AF76-11F73FAF1E14}"/>
              </a:ext>
            </a:extLst>
          </p:cNvPr>
          <p:cNvSpPr txBox="1"/>
          <p:nvPr/>
        </p:nvSpPr>
        <p:spPr>
          <a:xfrm>
            <a:off x="6398121" y="194078"/>
            <a:ext cx="1378904" cy="707886"/>
          </a:xfrm>
          <a:prstGeom prst="rect">
            <a:avLst/>
          </a:prstGeom>
          <a:noFill/>
        </p:spPr>
        <p:txBody>
          <a:bodyPr wrap="none" rtlCol="0">
            <a:spAutoFit/>
          </a:bodyPr>
          <a:lstStyle/>
          <a:p>
            <a:pPr algn="ctr"/>
            <a:r>
              <a:rPr lang="en-VN" sz="2000" b="1" dirty="0"/>
              <a:t>Ben Thanh </a:t>
            </a:r>
          </a:p>
          <a:p>
            <a:pPr algn="ctr"/>
            <a:r>
              <a:rPr lang="en-VN" sz="2000" b="1" dirty="0"/>
              <a:t>market</a:t>
            </a:r>
          </a:p>
        </p:txBody>
      </p:sp>
      <p:sp>
        <p:nvSpPr>
          <p:cNvPr id="15" name="TextBox 14">
            <a:extLst>
              <a:ext uri="{FF2B5EF4-FFF2-40B4-BE49-F238E27FC236}">
                <a16:creationId xmlns:a16="http://schemas.microsoft.com/office/drawing/2014/main" id="{06E6F982-24C3-6348-8D44-6E60258DF9C0}"/>
              </a:ext>
            </a:extLst>
          </p:cNvPr>
          <p:cNvSpPr txBox="1"/>
          <p:nvPr/>
        </p:nvSpPr>
        <p:spPr>
          <a:xfrm>
            <a:off x="1953738" y="3516571"/>
            <a:ext cx="2558064" cy="984885"/>
          </a:xfrm>
          <a:prstGeom prst="rect">
            <a:avLst/>
          </a:prstGeom>
          <a:noFill/>
        </p:spPr>
        <p:txBody>
          <a:bodyPr wrap="square" rtlCol="0">
            <a:spAutoFit/>
          </a:bodyPr>
          <a:lstStyle/>
          <a:p>
            <a:r>
              <a:rPr lang="en-US" sz="2000" b="1" dirty="0"/>
              <a:t>Reunification Palace</a:t>
            </a:r>
          </a:p>
          <a:p>
            <a:r>
              <a:rPr lang="en-US" sz="2000" b="1" dirty="0"/>
              <a:t>Independence Palace</a:t>
            </a:r>
          </a:p>
          <a:p>
            <a:endParaRPr lang="en-VN" dirty="0"/>
          </a:p>
        </p:txBody>
      </p:sp>
      <p:sp>
        <p:nvSpPr>
          <p:cNvPr id="6" name="Rectangle 5">
            <a:extLst>
              <a:ext uri="{FF2B5EF4-FFF2-40B4-BE49-F238E27FC236}">
                <a16:creationId xmlns:a16="http://schemas.microsoft.com/office/drawing/2014/main" id="{D350BA2E-A321-4048-AF51-E2496C095993}"/>
              </a:ext>
            </a:extLst>
          </p:cNvPr>
          <p:cNvSpPr/>
          <p:nvPr/>
        </p:nvSpPr>
        <p:spPr>
          <a:xfrm>
            <a:off x="4932933" y="2229511"/>
            <a:ext cx="2225998" cy="707886"/>
          </a:xfrm>
          <a:prstGeom prst="rect">
            <a:avLst/>
          </a:prstGeom>
        </p:spPr>
        <p:txBody>
          <a:bodyPr wrap="square">
            <a:spAutoFit/>
          </a:bodyPr>
          <a:lstStyle/>
          <a:p>
            <a:pPr algn="ctr"/>
            <a:r>
              <a:rPr lang="en-US" sz="2000" b="1" dirty="0">
                <a:latin typeface="Arial" panose="020B0604020202020204" pitchFamily="34" charset="0"/>
              </a:rPr>
              <a:t>Nguyen Hue </a:t>
            </a:r>
          </a:p>
          <a:p>
            <a:pPr algn="ctr"/>
            <a:r>
              <a:rPr lang="en-US" sz="2000" b="1" dirty="0">
                <a:latin typeface="Arial" panose="020B0604020202020204" pitchFamily="34" charset="0"/>
              </a:rPr>
              <a:t>walking street</a:t>
            </a:r>
            <a:endParaRPr lang="en-VN" sz="2000" dirty="0"/>
          </a:p>
        </p:txBody>
      </p:sp>
      <p:sp>
        <p:nvSpPr>
          <p:cNvPr id="8" name="TextBox 7">
            <a:extLst>
              <a:ext uri="{FF2B5EF4-FFF2-40B4-BE49-F238E27FC236}">
                <a16:creationId xmlns:a16="http://schemas.microsoft.com/office/drawing/2014/main" id="{9E320FF0-0B00-3E42-A91C-386974D69819}"/>
              </a:ext>
            </a:extLst>
          </p:cNvPr>
          <p:cNvSpPr txBox="1"/>
          <p:nvPr/>
        </p:nvSpPr>
        <p:spPr>
          <a:xfrm>
            <a:off x="7777026" y="4225971"/>
            <a:ext cx="2544927" cy="984885"/>
          </a:xfrm>
          <a:prstGeom prst="rect">
            <a:avLst/>
          </a:prstGeom>
          <a:noFill/>
        </p:spPr>
        <p:txBody>
          <a:bodyPr wrap="none" rtlCol="0">
            <a:spAutoFit/>
          </a:bodyPr>
          <a:lstStyle/>
          <a:p>
            <a:pPr algn="ctr"/>
            <a:r>
              <a:rPr lang="en-US" sz="2000" b="1" dirty="0">
                <a:solidFill>
                  <a:srgbClr val="FF0000"/>
                </a:solidFill>
              </a:rPr>
              <a:t>Golden Dragon </a:t>
            </a:r>
          </a:p>
          <a:p>
            <a:pPr algn="ctr"/>
            <a:r>
              <a:rPr lang="en-US" sz="2000" b="1" dirty="0">
                <a:solidFill>
                  <a:srgbClr val="FF0000"/>
                </a:solidFill>
              </a:rPr>
              <a:t>Water Puppet Theatre</a:t>
            </a:r>
          </a:p>
          <a:p>
            <a:endParaRPr lang="en-VN" dirty="0"/>
          </a:p>
        </p:txBody>
      </p:sp>
    </p:spTree>
    <p:extLst>
      <p:ext uri="{BB962C8B-B14F-4D97-AF65-F5344CB8AC3E}">
        <p14:creationId xmlns:p14="http://schemas.microsoft.com/office/powerpoint/2010/main" val="152586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376246-32BA-A540-B094-EF35D41D18EA}"/>
              </a:ext>
            </a:extLst>
          </p:cNvPr>
          <p:cNvSpPr txBox="1"/>
          <p:nvPr/>
        </p:nvSpPr>
        <p:spPr>
          <a:xfrm>
            <a:off x="1871241" y="173007"/>
            <a:ext cx="8611564" cy="7078861"/>
          </a:xfrm>
          <a:prstGeom prst="rect">
            <a:avLst/>
          </a:prstGeom>
          <a:noFill/>
        </p:spPr>
        <p:txBody>
          <a:bodyPr wrap="square" rtlCol="0">
            <a:spAutoFit/>
          </a:bodyPr>
          <a:lstStyle/>
          <a:p>
            <a:r>
              <a:rPr lang="en-US" sz="2200" dirty="0"/>
              <a:t>	Lan’s Malaysian pen pal, Razali Maryam, was staying with Lan last week. Maryam is from Kuala Lumpur. Maryam and Lan have been pen pals for over two years and they correspond at least once every two weeks, but this was their first meeting.</a:t>
            </a:r>
          </a:p>
          <a:p>
            <a:r>
              <a:rPr lang="en-US" sz="2200" dirty="0"/>
              <a:t>	On Maryam's first day in Ha </a:t>
            </a:r>
            <a:r>
              <a:rPr lang="en-US" sz="2200" dirty="0" err="1"/>
              <a:t>Noi</a:t>
            </a:r>
            <a:r>
              <a:rPr lang="en-US" sz="2200" dirty="0"/>
              <a:t>, Lan took her to </a:t>
            </a:r>
            <a:r>
              <a:rPr lang="en-US" sz="2200" dirty="0" err="1"/>
              <a:t>Hoan</a:t>
            </a:r>
            <a:r>
              <a:rPr lang="en-US" sz="2200" dirty="0"/>
              <a:t> Kiem Lake. Like Kuala Lumpur, Ha </a:t>
            </a:r>
            <a:r>
              <a:rPr lang="en-US" sz="2200" dirty="0" err="1"/>
              <a:t>Noi</a:t>
            </a:r>
            <a:r>
              <a:rPr lang="en-US" sz="2200" dirty="0"/>
              <a:t> is a busy modern city. Maryam was really impressed by the beauty of the city and by the friendliness of its people.</a:t>
            </a:r>
          </a:p>
          <a:p>
            <a:r>
              <a:rPr lang="en-US" sz="2200" dirty="0"/>
              <a:t>	Over the next few days, the girls visited Ho Chi Minh's Mausoleum, the History Museum and the Temple of Literature, as well as many beautiful parks and lakes in Ha </a:t>
            </a:r>
            <a:r>
              <a:rPr lang="en-US" sz="2200" dirty="0" err="1"/>
              <a:t>Noi</a:t>
            </a:r>
            <a:r>
              <a:rPr lang="en-US" sz="2200" dirty="0"/>
              <a:t>. On Friday, Maryam wanted to visit the mosque on Hang </a:t>
            </a:r>
            <a:r>
              <a:rPr lang="en-US" sz="2200" dirty="0" err="1"/>
              <a:t>Luoc</a:t>
            </a:r>
            <a:r>
              <a:rPr lang="en-US" sz="2200" dirty="0"/>
              <a:t> Street. Lan used to walk past the mosque on her way to primary school. However, this was Lan’s first visit. She enjoyed the peaceful atmosphere while Maryam was praying.</a:t>
            </a:r>
          </a:p>
          <a:p>
            <a:r>
              <a:rPr lang="en-US" sz="2200" dirty="0"/>
              <a:t>“I wish you had a longer vacation,” Lan said to Maryam at the end of the week.</a:t>
            </a:r>
          </a:p>
          <a:p>
            <a:r>
              <a:rPr lang="en-US" sz="2200" dirty="0"/>
              <a:t>“Yes, I wish I had more time to get to know your beautiful country better. Lan, would you like to come and visit me next summer?” Maryam asked.</a:t>
            </a:r>
          </a:p>
          <a:p>
            <a:r>
              <a:rPr lang="en-US" sz="2200" dirty="0"/>
              <a:t>“That would be great! However, it seems very difficult for me to have a trip abroad. It all depends on my parents. Anyway, we’ll keep in touch.”</a:t>
            </a:r>
          </a:p>
          <a:p>
            <a:endParaRPr lang="en-US" dirty="0"/>
          </a:p>
          <a:p>
            <a:endParaRPr lang="en-VN" dirty="0"/>
          </a:p>
        </p:txBody>
      </p:sp>
    </p:spTree>
    <p:extLst>
      <p:ext uri="{BB962C8B-B14F-4D97-AF65-F5344CB8AC3E}">
        <p14:creationId xmlns:p14="http://schemas.microsoft.com/office/powerpoint/2010/main" val="390736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332EBA-ED3D-7D48-A140-78AD2E5003D5}"/>
              </a:ext>
            </a:extLst>
          </p:cNvPr>
          <p:cNvSpPr txBox="1"/>
          <p:nvPr/>
        </p:nvSpPr>
        <p:spPr>
          <a:xfrm>
            <a:off x="543586" y="1166647"/>
            <a:ext cx="7088222" cy="5539978"/>
          </a:xfrm>
          <a:prstGeom prst="rect">
            <a:avLst/>
          </a:prstGeom>
          <a:noFill/>
        </p:spPr>
        <p:txBody>
          <a:bodyPr wrap="none" rtlCol="0">
            <a:spAutoFit/>
          </a:bodyPr>
          <a:lstStyle/>
          <a:p>
            <a:r>
              <a:rPr lang="en-US" sz="2800" dirty="0"/>
              <a:t>1.</a:t>
            </a:r>
            <a:r>
              <a:rPr lang="en-VN" sz="2800" dirty="0"/>
              <a:t> correspond /ˌkɒrəˈspɒnd/ (v):</a:t>
            </a:r>
          </a:p>
          <a:p>
            <a:r>
              <a:rPr lang="en-US" sz="2800" dirty="0"/>
              <a:t>2.</a:t>
            </a:r>
            <a:r>
              <a:rPr lang="en-VN" sz="2800" dirty="0"/>
              <a:t> modern /ˈmɒdn/ </a:t>
            </a:r>
            <a:r>
              <a:rPr lang="en-US" sz="2800" dirty="0"/>
              <a:t>&gt;&lt; </a:t>
            </a:r>
            <a:r>
              <a:rPr lang="en-VN" sz="2800" dirty="0"/>
              <a:t>ancient /ˈeɪnʃənt/ (a):</a:t>
            </a:r>
          </a:p>
          <a:p>
            <a:r>
              <a:rPr lang="en-US" sz="2800" dirty="0"/>
              <a:t>3.</a:t>
            </a:r>
            <a:r>
              <a:rPr lang="en-VN" sz="2800" dirty="0"/>
              <a:t> impress /ɪmˈpres/ (v): </a:t>
            </a:r>
          </a:p>
          <a:p>
            <a:r>
              <a:rPr lang="en-VN" sz="2800" dirty="0"/>
              <a:t>+ </a:t>
            </a:r>
            <a:r>
              <a:rPr lang="en-US" sz="2800" dirty="0"/>
              <a:t>be impressed by </a:t>
            </a:r>
            <a:r>
              <a:rPr lang="en-US" sz="2800" dirty="0" err="1"/>
              <a:t>sth</a:t>
            </a:r>
            <a:r>
              <a:rPr lang="en-US" sz="2800" dirty="0"/>
              <a:t>: </a:t>
            </a:r>
            <a:endParaRPr lang="en-VN" sz="2800" dirty="0"/>
          </a:p>
          <a:p>
            <a:r>
              <a:rPr lang="en-US" sz="2800" dirty="0"/>
              <a:t>4.</a:t>
            </a:r>
            <a:r>
              <a:rPr lang="en-VN" sz="2800" dirty="0"/>
              <a:t> friendliness /ˈfrendlinəs/ (n): </a:t>
            </a:r>
          </a:p>
          <a:p>
            <a:r>
              <a:rPr lang="en-US" sz="2800" dirty="0"/>
              <a:t>5.</a:t>
            </a:r>
            <a:r>
              <a:rPr lang="en-VN" sz="2800" dirty="0"/>
              <a:t> mausoleum /ˌmɔːsəˈliːəm/ (n) </a:t>
            </a:r>
          </a:p>
          <a:p>
            <a:r>
              <a:rPr lang="en-US" sz="2800" dirty="0"/>
              <a:t>6.</a:t>
            </a:r>
            <a:r>
              <a:rPr lang="en-VN" sz="2800" dirty="0"/>
              <a:t> mosque /mɒsk/ (n)</a:t>
            </a:r>
          </a:p>
          <a:p>
            <a:r>
              <a:rPr lang="en-US" sz="2800" dirty="0"/>
              <a:t>7.</a:t>
            </a:r>
            <a:r>
              <a:rPr lang="en-VN" sz="2800" dirty="0"/>
              <a:t> peaceful atmosphere /ˈpiːsfl/ /ˈætməsfɪə(r)/:</a:t>
            </a:r>
          </a:p>
          <a:p>
            <a:r>
              <a:rPr lang="en-US" sz="2800" dirty="0"/>
              <a:t>8.</a:t>
            </a:r>
            <a:r>
              <a:rPr lang="en-VN" sz="2800" dirty="0"/>
              <a:t> pray /preɪ/(v):</a:t>
            </a:r>
          </a:p>
          <a:p>
            <a:r>
              <a:rPr lang="en-US" sz="2800" dirty="0"/>
              <a:t>9.</a:t>
            </a:r>
            <a:r>
              <a:rPr lang="en-VN" sz="2800" dirty="0"/>
              <a:t> abroad /əˈbrɔːd/ (a)</a:t>
            </a:r>
          </a:p>
          <a:p>
            <a:r>
              <a:rPr lang="en-US" sz="2800" dirty="0"/>
              <a:t>10.</a:t>
            </a:r>
            <a:r>
              <a:rPr lang="en-VN" sz="2800" dirty="0"/>
              <a:t> depend on /dɪˈpend/ = rely on /rɪˈlaɪ/ :</a:t>
            </a:r>
          </a:p>
          <a:p>
            <a:r>
              <a:rPr lang="en-US" sz="2800" dirty="0"/>
              <a:t>11.</a:t>
            </a:r>
            <a:r>
              <a:rPr lang="en-VN" sz="2800" dirty="0"/>
              <a:t> keep in touch with: </a:t>
            </a:r>
          </a:p>
          <a:p>
            <a:endParaRPr lang="en-VN" dirty="0"/>
          </a:p>
        </p:txBody>
      </p:sp>
      <p:sp>
        <p:nvSpPr>
          <p:cNvPr id="3" name="Rectangle 2">
            <a:extLst>
              <a:ext uri="{FF2B5EF4-FFF2-40B4-BE49-F238E27FC236}">
                <a16:creationId xmlns:a16="http://schemas.microsoft.com/office/drawing/2014/main" id="{97E7C696-6C75-E742-8210-447AF64754B8}"/>
              </a:ext>
            </a:extLst>
          </p:cNvPr>
          <p:cNvSpPr/>
          <p:nvPr/>
        </p:nvSpPr>
        <p:spPr>
          <a:xfrm>
            <a:off x="7725104" y="1177158"/>
            <a:ext cx="4120054" cy="5262979"/>
          </a:xfrm>
          <a:prstGeom prst="rect">
            <a:avLst/>
          </a:prstGeom>
        </p:spPr>
        <p:txBody>
          <a:bodyPr wrap="square">
            <a:spAutoFit/>
          </a:bodyPr>
          <a:lstStyle/>
          <a:p>
            <a:r>
              <a:rPr lang="en-VN" sz="2800" dirty="0">
                <a:solidFill>
                  <a:srgbClr val="000000"/>
                </a:solidFill>
                <a:ea typeface="Times New Roman" panose="02020603050405020304" pitchFamily="18" charset="0"/>
                <a:cs typeface="Times New Roman" panose="02020603050405020304" pitchFamily="18" charset="0"/>
              </a:rPr>
              <a:t>trao đổi thư từ</a:t>
            </a:r>
            <a:endParaRPr lang="en-VN" sz="2800" dirty="0">
              <a:ea typeface="Times New Roman" panose="02020603050405020304" pitchFamily="18" charset="0"/>
              <a:cs typeface="Times New Roman" panose="02020603050405020304" pitchFamily="18" charset="0"/>
            </a:endParaRPr>
          </a:p>
          <a:p>
            <a:r>
              <a:rPr lang="en-VN" sz="2800" dirty="0">
                <a:solidFill>
                  <a:srgbClr val="000000"/>
                </a:solidFill>
                <a:ea typeface="Times New Roman" panose="02020603050405020304" pitchFamily="18" charset="0"/>
                <a:cs typeface="Times New Roman" panose="02020603050405020304" pitchFamily="18" charset="0"/>
              </a:rPr>
              <a:t>hiện đại</a:t>
            </a:r>
            <a:r>
              <a:rPr lang="en-US" sz="2800" dirty="0">
                <a:solidFill>
                  <a:srgbClr val="000000"/>
                </a:solidFill>
                <a:ea typeface="Times New Roman" panose="02020603050405020304" pitchFamily="18" charset="0"/>
                <a:cs typeface="Times New Roman" panose="02020603050405020304" pitchFamily="18" charset="0"/>
              </a:rPr>
              <a:t> &gt;&lt; </a:t>
            </a:r>
            <a:r>
              <a:rPr lang="en-VN" sz="2800" dirty="0">
                <a:solidFill>
                  <a:srgbClr val="000000"/>
                </a:solidFill>
                <a:ea typeface="Times New Roman" panose="02020603050405020304" pitchFamily="18" charset="0"/>
                <a:cs typeface="Times New Roman" panose="02020603050405020304" pitchFamily="18" charset="0"/>
              </a:rPr>
              <a:t>cổ xưa</a:t>
            </a:r>
            <a:endParaRPr lang="en-VN" sz="2800" dirty="0">
              <a:ea typeface="Times New Roman" panose="02020603050405020304" pitchFamily="18" charset="0"/>
              <a:cs typeface="Times New Roman" panose="02020603050405020304" pitchFamily="18" charset="0"/>
            </a:endParaRPr>
          </a:p>
          <a:p>
            <a:r>
              <a:rPr lang="en-VN" sz="2800" dirty="0">
                <a:solidFill>
                  <a:srgbClr val="000000"/>
                </a:solidFill>
                <a:ea typeface="Times New Roman" panose="02020603050405020304" pitchFamily="18" charset="0"/>
                <a:cs typeface="Times New Roman" panose="02020603050405020304" pitchFamily="18" charset="0"/>
              </a:rPr>
              <a:t>gây ấn tượng</a:t>
            </a:r>
            <a:endParaRPr lang="en-VN" sz="2800" dirty="0">
              <a:ea typeface="Times New Roman" panose="02020603050405020304" pitchFamily="18" charset="0"/>
              <a:cs typeface="Times New Roman" panose="02020603050405020304" pitchFamily="18" charset="0"/>
            </a:endParaRPr>
          </a:p>
          <a:p>
            <a:r>
              <a:rPr lang="en-US" sz="2800" dirty="0" err="1">
                <a:solidFill>
                  <a:srgbClr val="000000"/>
                </a:solidFill>
                <a:ea typeface="Times New Roman" panose="02020603050405020304" pitchFamily="18" charset="0"/>
                <a:cs typeface="Times New Roman" panose="02020603050405020304" pitchFamily="18" charset="0"/>
              </a:rPr>
              <a:t>bị</a:t>
            </a:r>
            <a:r>
              <a:rPr lang="vi-VN" sz="2800" dirty="0">
                <a:solidFill>
                  <a:srgbClr val="000000"/>
                </a:solidFill>
                <a:ea typeface="Times New Roman" panose="02020603050405020304" pitchFamily="18" charset="0"/>
                <a:cs typeface="Times New Roman" panose="02020603050405020304" pitchFamily="18" charset="0"/>
              </a:rPr>
              <a:t> </a:t>
            </a:r>
            <a:r>
              <a:rPr lang="vi-VN"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ấn tượng bởi</a:t>
            </a:r>
            <a:endParaRPr lang="en-VN" sz="2800" dirty="0">
              <a:latin typeface="Calibri" panose="020F0502020204030204" pitchFamily="34" charset="0"/>
              <a:ea typeface="Times New Roman" panose="02020603050405020304" pitchFamily="18" charset="0"/>
              <a:cs typeface="Calibri" panose="020F0502020204030204" pitchFamily="34" charset="0"/>
            </a:endParaRPr>
          </a:p>
          <a:p>
            <a:r>
              <a:rPr lang="en-VN" sz="2800" dirty="0">
                <a:solidFill>
                  <a:srgbClr val="000000"/>
                </a:solidFill>
                <a:ea typeface="Times New Roman" panose="02020603050405020304" pitchFamily="18" charset="0"/>
                <a:cs typeface="Times New Roman" panose="02020603050405020304" pitchFamily="18" charset="0"/>
              </a:rPr>
              <a:t>sự thân thiện</a:t>
            </a:r>
            <a:endParaRPr lang="en-VN" sz="2800" dirty="0">
              <a:ea typeface="Times New Roman" panose="02020603050405020304" pitchFamily="18" charset="0"/>
              <a:cs typeface="Times New Roman" panose="02020603050405020304" pitchFamily="18" charset="0"/>
            </a:endParaRPr>
          </a:p>
          <a:p>
            <a:r>
              <a:rPr lang="en-VN" sz="2800" dirty="0">
                <a:solidFill>
                  <a:srgbClr val="000000"/>
                </a:solidFill>
                <a:ea typeface="Times New Roman" panose="02020603050405020304" pitchFamily="18" charset="0"/>
                <a:cs typeface="Times New Roman" panose="02020603050405020304" pitchFamily="18" charset="0"/>
              </a:rPr>
              <a:t>lăng mộ</a:t>
            </a:r>
            <a:endParaRPr lang="en-VN" sz="2800" dirty="0">
              <a:ea typeface="Times New Roman" panose="02020603050405020304" pitchFamily="18" charset="0"/>
              <a:cs typeface="Times New Roman" panose="02020603050405020304" pitchFamily="18" charset="0"/>
            </a:endParaRPr>
          </a:p>
          <a:p>
            <a:r>
              <a:rPr lang="en-VN" sz="2800" dirty="0">
                <a:solidFill>
                  <a:srgbClr val="000000"/>
                </a:solidFill>
                <a:ea typeface="Times New Roman" panose="02020603050405020304" pitchFamily="18" charset="0"/>
                <a:cs typeface="Times New Roman" panose="02020603050405020304" pitchFamily="18" charset="0"/>
              </a:rPr>
              <a:t>nhà thờ Hồi giáo</a:t>
            </a:r>
            <a:endParaRPr lang="en-VN" sz="2800" dirty="0">
              <a:ea typeface="Times New Roman" panose="02020603050405020304" pitchFamily="18" charset="0"/>
              <a:cs typeface="Times New Roman" panose="02020603050405020304" pitchFamily="18" charset="0"/>
            </a:endParaRPr>
          </a:p>
          <a:p>
            <a:r>
              <a:rPr lang="en-VN" sz="2800" dirty="0">
                <a:solidFill>
                  <a:srgbClr val="000000"/>
                </a:solidFill>
                <a:ea typeface="Times New Roman" panose="02020603050405020304" pitchFamily="18" charset="0"/>
                <a:cs typeface="Times New Roman" panose="02020603050405020304" pitchFamily="18" charset="0"/>
              </a:rPr>
              <a:t>bầu không khí thanh bình</a:t>
            </a:r>
            <a:endParaRPr lang="en-VN" sz="2800" dirty="0">
              <a:ea typeface="Times New Roman" panose="02020603050405020304" pitchFamily="18" charset="0"/>
              <a:cs typeface="Times New Roman" panose="02020603050405020304" pitchFamily="18" charset="0"/>
            </a:endParaRPr>
          </a:p>
          <a:p>
            <a:r>
              <a:rPr lang="en-VN" sz="2800" dirty="0">
                <a:solidFill>
                  <a:srgbClr val="000000"/>
                </a:solidFill>
                <a:ea typeface="Times New Roman" panose="02020603050405020304" pitchFamily="18" charset="0"/>
                <a:cs typeface="Times New Roman" panose="02020603050405020304" pitchFamily="18" charset="0"/>
              </a:rPr>
              <a:t>cầu nguyện</a:t>
            </a:r>
            <a:endParaRPr lang="en-VN" sz="2800" dirty="0">
              <a:ea typeface="Times New Roman" panose="02020603050405020304" pitchFamily="18" charset="0"/>
              <a:cs typeface="Times New Roman" panose="02020603050405020304" pitchFamily="18" charset="0"/>
            </a:endParaRPr>
          </a:p>
          <a:p>
            <a:r>
              <a:rPr lang="en-VN" sz="2800" dirty="0">
                <a:solidFill>
                  <a:srgbClr val="000000"/>
                </a:solidFill>
                <a:ea typeface="Times New Roman" panose="02020603050405020304" pitchFamily="18" charset="0"/>
                <a:cs typeface="Times New Roman" panose="02020603050405020304" pitchFamily="18" charset="0"/>
              </a:rPr>
              <a:t>(ở, đi) nước ngoài</a:t>
            </a:r>
            <a:endParaRPr lang="en-VN" sz="2800" dirty="0">
              <a:ea typeface="Times New Roman" panose="02020603050405020304" pitchFamily="18" charset="0"/>
              <a:cs typeface="Times New Roman" panose="02020603050405020304" pitchFamily="18" charset="0"/>
            </a:endParaRPr>
          </a:p>
          <a:p>
            <a:r>
              <a:rPr lang="en-VN" sz="2800" dirty="0">
                <a:solidFill>
                  <a:srgbClr val="000000"/>
                </a:solidFill>
                <a:ea typeface="Times New Roman" panose="02020603050405020304" pitchFamily="18" charset="0"/>
                <a:cs typeface="Times New Roman" panose="02020603050405020304" pitchFamily="18" charset="0"/>
              </a:rPr>
              <a:t>tùy thuộc vào, dựa vào</a:t>
            </a:r>
            <a:endParaRPr lang="en-VN" sz="2800" dirty="0">
              <a:ea typeface="Times New Roman" panose="02020603050405020304" pitchFamily="18" charset="0"/>
              <a:cs typeface="Times New Roman" panose="02020603050405020304" pitchFamily="18" charset="0"/>
            </a:endParaRPr>
          </a:p>
          <a:p>
            <a:r>
              <a:rPr lang="en-VN" sz="2800" dirty="0">
                <a:solidFill>
                  <a:srgbClr val="000000"/>
                </a:solidFill>
                <a:ea typeface="Times New Roman" panose="02020603050405020304" pitchFamily="18" charset="0"/>
                <a:cs typeface="Times New Roman" panose="02020603050405020304" pitchFamily="18" charset="0"/>
              </a:rPr>
              <a:t>giữ liên lạc</a:t>
            </a:r>
            <a:endParaRPr lang="en-VN" sz="2800" dirty="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6FA5832-7E30-0F4D-AEF4-F5B352A5550E}"/>
              </a:ext>
            </a:extLst>
          </p:cNvPr>
          <p:cNvSpPr txBox="1"/>
          <p:nvPr/>
        </p:nvSpPr>
        <p:spPr>
          <a:xfrm>
            <a:off x="543586" y="493987"/>
            <a:ext cx="2454326" cy="584775"/>
          </a:xfrm>
          <a:prstGeom prst="rect">
            <a:avLst/>
          </a:prstGeom>
          <a:noFill/>
        </p:spPr>
        <p:txBody>
          <a:bodyPr wrap="none" rtlCol="0">
            <a:spAutoFit/>
          </a:bodyPr>
          <a:lstStyle/>
          <a:p>
            <a:r>
              <a:rPr lang="en-VN" sz="3200" dirty="0">
                <a:solidFill>
                  <a:srgbClr val="FF0000"/>
                </a:solidFill>
              </a:rPr>
              <a:t>VOCABULARY</a:t>
            </a:r>
          </a:p>
        </p:txBody>
      </p:sp>
      <p:pic>
        <p:nvPicPr>
          <p:cNvPr id="5" name="Picture 4" descr="Icon&#10;&#10;Description automatically generated">
            <a:extLst>
              <a:ext uri="{FF2B5EF4-FFF2-40B4-BE49-F238E27FC236}">
                <a16:creationId xmlns:a16="http://schemas.microsoft.com/office/drawing/2014/main" id="{C8798B03-3FF1-024A-92B0-759911A3122D}"/>
              </a:ext>
            </a:extLst>
          </p:cNvPr>
          <p:cNvPicPr>
            <a:picLocks noChangeAspect="1"/>
          </p:cNvPicPr>
          <p:nvPr/>
        </p:nvPicPr>
        <p:blipFill>
          <a:blip r:embed="rId2"/>
          <a:stretch>
            <a:fillRect/>
          </a:stretch>
        </p:blipFill>
        <p:spPr>
          <a:xfrm>
            <a:off x="10317694" y="356211"/>
            <a:ext cx="1330720" cy="860326"/>
          </a:xfrm>
          <a:prstGeom prst="rect">
            <a:avLst/>
          </a:prstGeom>
        </p:spPr>
      </p:pic>
    </p:spTree>
    <p:extLst>
      <p:ext uri="{BB962C8B-B14F-4D97-AF65-F5344CB8AC3E}">
        <p14:creationId xmlns:p14="http://schemas.microsoft.com/office/powerpoint/2010/main" val="29365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linds(horizontal)">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blinds(horizontal)">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320B-874D-F640-97AE-F44750494F69}"/>
              </a:ext>
            </a:extLst>
          </p:cNvPr>
          <p:cNvSpPr>
            <a:spLocks noGrp="1"/>
          </p:cNvSpPr>
          <p:nvPr>
            <p:ph type="title"/>
          </p:nvPr>
        </p:nvSpPr>
        <p:spPr>
          <a:xfrm>
            <a:off x="2269584" y="105965"/>
            <a:ext cx="7689704" cy="628650"/>
          </a:xfrm>
        </p:spPr>
        <p:txBody>
          <a:bodyPr>
            <a:noAutofit/>
          </a:bodyPr>
          <a:lstStyle/>
          <a:p>
            <a:r>
              <a:rPr lang="en-US" altLang="en-US" sz="2400" b="1" u="sng" dirty="0">
                <a:solidFill>
                  <a:srgbClr val="FF0000"/>
                </a:solidFill>
              </a:rPr>
              <a:t>Choose the correct option to complete the sentence (page 7)</a:t>
            </a:r>
            <a:endParaRPr lang="en-US" sz="2400" b="1" u="sng" dirty="0">
              <a:solidFill>
                <a:srgbClr val="FF0000"/>
              </a:solidFill>
            </a:endParaRPr>
          </a:p>
        </p:txBody>
      </p:sp>
      <p:sp>
        <p:nvSpPr>
          <p:cNvPr id="5" name="Title 1">
            <a:extLst>
              <a:ext uri="{FF2B5EF4-FFF2-40B4-BE49-F238E27FC236}">
                <a16:creationId xmlns:a16="http://schemas.microsoft.com/office/drawing/2014/main" id="{D758ACFD-C6C9-1B46-8092-0412C2F293B0}"/>
              </a:ext>
            </a:extLst>
          </p:cNvPr>
          <p:cNvSpPr txBox="1">
            <a:spLocks noChangeArrowheads="1"/>
          </p:cNvSpPr>
          <p:nvPr/>
        </p:nvSpPr>
        <p:spPr bwMode="auto">
          <a:xfrm>
            <a:off x="1807462" y="1180233"/>
            <a:ext cx="8677088"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3200" dirty="0"/>
              <a:t>1. Lan and Maryam usually write to one another 	every….</a:t>
            </a:r>
          </a:p>
        </p:txBody>
      </p:sp>
      <p:sp>
        <p:nvSpPr>
          <p:cNvPr id="6" name="Rounded Rectangle 5">
            <a:extLst>
              <a:ext uri="{FF2B5EF4-FFF2-40B4-BE49-F238E27FC236}">
                <a16:creationId xmlns:a16="http://schemas.microsoft.com/office/drawing/2014/main" id="{2EA7C38E-F9B8-8946-8F0A-D1400ADB41D2}"/>
              </a:ext>
            </a:extLst>
          </p:cNvPr>
          <p:cNvSpPr/>
          <p:nvPr/>
        </p:nvSpPr>
        <p:spPr>
          <a:xfrm>
            <a:off x="2846614" y="2563590"/>
            <a:ext cx="2457450" cy="86541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eaLnBrk="1" fontAlgn="t" hangingPunct="1"/>
            <a:r>
              <a:rPr lang="en-US" sz="2800" b="1" dirty="0"/>
              <a:t>A. two years. </a:t>
            </a:r>
          </a:p>
        </p:txBody>
      </p:sp>
      <p:sp>
        <p:nvSpPr>
          <p:cNvPr id="7" name="Rounded Rectangle 6">
            <a:extLst>
              <a:ext uri="{FF2B5EF4-FFF2-40B4-BE49-F238E27FC236}">
                <a16:creationId xmlns:a16="http://schemas.microsoft.com/office/drawing/2014/main" id="{B6C7F19C-51A6-944D-AC2A-6444C36B5B49}"/>
              </a:ext>
            </a:extLst>
          </p:cNvPr>
          <p:cNvSpPr/>
          <p:nvPr/>
        </p:nvSpPr>
        <p:spPr>
          <a:xfrm>
            <a:off x="7028836" y="2563590"/>
            <a:ext cx="2457450" cy="86541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eaLnBrk="1" fontAlgn="t" hangingPunct="1"/>
            <a:r>
              <a:rPr lang="en-US" sz="2800" b="1" dirty="0"/>
              <a:t>B. month. </a:t>
            </a:r>
          </a:p>
        </p:txBody>
      </p:sp>
      <p:sp>
        <p:nvSpPr>
          <p:cNvPr id="8" name="Rounded Rectangle 7">
            <a:extLst>
              <a:ext uri="{FF2B5EF4-FFF2-40B4-BE49-F238E27FC236}">
                <a16:creationId xmlns:a16="http://schemas.microsoft.com/office/drawing/2014/main" id="{B8590A0F-9A8B-E649-BFF9-129B48705FF1}"/>
              </a:ext>
            </a:extLst>
          </p:cNvPr>
          <p:cNvSpPr/>
          <p:nvPr/>
        </p:nvSpPr>
        <p:spPr>
          <a:xfrm>
            <a:off x="2846614" y="4146670"/>
            <a:ext cx="2457450" cy="86541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eaLnBrk="1" fontAlgn="t" hangingPunct="1"/>
            <a:r>
              <a:rPr lang="en-US" sz="2800" b="1" dirty="0"/>
              <a:t>C. two weeks. </a:t>
            </a:r>
          </a:p>
        </p:txBody>
      </p:sp>
      <p:sp>
        <p:nvSpPr>
          <p:cNvPr id="9" name="Rounded Rectangle 8">
            <a:extLst>
              <a:ext uri="{FF2B5EF4-FFF2-40B4-BE49-F238E27FC236}">
                <a16:creationId xmlns:a16="http://schemas.microsoft.com/office/drawing/2014/main" id="{46678AE7-1373-5048-8E59-BDE4BC0473C7}"/>
              </a:ext>
            </a:extLst>
          </p:cNvPr>
          <p:cNvSpPr/>
          <p:nvPr/>
        </p:nvSpPr>
        <p:spPr>
          <a:xfrm>
            <a:off x="7028836" y="4146670"/>
            <a:ext cx="2457450" cy="86541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eaLnBrk="1" fontAlgn="t" hangingPunct="1"/>
            <a:r>
              <a:rPr lang="en-US" sz="2800" b="1" dirty="0"/>
              <a:t>D. day. </a:t>
            </a:r>
          </a:p>
        </p:txBody>
      </p:sp>
    </p:spTree>
    <p:extLst>
      <p:ext uri="{BB962C8B-B14F-4D97-AF65-F5344CB8AC3E}">
        <p14:creationId xmlns:p14="http://schemas.microsoft.com/office/powerpoint/2010/main" val="140738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mph" presetSubtype="0" fill="hold" grpId="1" nodeType="clickEffect">
                                  <p:stCondLst>
                                    <p:cond delay="0"/>
                                  </p:stCondLst>
                                  <p:childTnLst>
                                    <p:animClr clrSpc="hsl" dir="cw">
                                      <p:cBhvr override="childStyle">
                                        <p:cTn id="28" dur="500" fill="hold"/>
                                        <p:tgtEl>
                                          <p:spTgt spid="8"/>
                                        </p:tgtEl>
                                        <p:attrNameLst>
                                          <p:attrName>style.color</p:attrName>
                                        </p:attrNameLst>
                                      </p:cBhvr>
                                      <p:by>
                                        <p:hsl h="10842353" s="0" l="0"/>
                                      </p:by>
                                    </p:animClr>
                                    <p:animClr clrSpc="hsl" dir="cw">
                                      <p:cBhvr>
                                        <p:cTn id="29" dur="500" fill="hold"/>
                                        <p:tgtEl>
                                          <p:spTgt spid="8"/>
                                        </p:tgtEl>
                                        <p:attrNameLst>
                                          <p:attrName>fillcolor</p:attrName>
                                        </p:attrNameLst>
                                      </p:cBhvr>
                                      <p:by>
                                        <p:hsl h="10842353" s="0" l="0"/>
                                      </p:by>
                                    </p:animClr>
                                    <p:animClr clrSpc="hsl" dir="cw">
                                      <p:cBhvr>
                                        <p:cTn id="30" dur="500" fill="hold"/>
                                        <p:tgtEl>
                                          <p:spTgt spid="8"/>
                                        </p:tgtEl>
                                        <p:attrNameLst>
                                          <p:attrName>stroke.color</p:attrName>
                                        </p:attrNameLst>
                                      </p:cBhvr>
                                      <p:by>
                                        <p:hsl h="10842353" s="0" l="0"/>
                                      </p:by>
                                    </p:animClr>
                                    <p:set>
                                      <p:cBhvr>
                                        <p:cTn id="31"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8" grpId="1"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320B-874D-F640-97AE-F44750494F69}"/>
              </a:ext>
            </a:extLst>
          </p:cNvPr>
          <p:cNvSpPr>
            <a:spLocks noGrp="1"/>
          </p:cNvSpPr>
          <p:nvPr>
            <p:ph type="title"/>
          </p:nvPr>
        </p:nvSpPr>
        <p:spPr>
          <a:xfrm>
            <a:off x="2269584" y="105965"/>
            <a:ext cx="7689704" cy="628650"/>
          </a:xfrm>
        </p:spPr>
        <p:txBody>
          <a:bodyPr>
            <a:noAutofit/>
          </a:bodyPr>
          <a:lstStyle/>
          <a:p>
            <a:r>
              <a:rPr lang="en-US" altLang="en-US" sz="2400" b="1" u="sng" dirty="0">
                <a:solidFill>
                  <a:srgbClr val="FF0000"/>
                </a:solidFill>
              </a:rPr>
              <a:t>Choose the correct option to complete the sentence (page 7)</a:t>
            </a:r>
            <a:endParaRPr lang="en-US" sz="2400" b="1" u="sng" dirty="0">
              <a:solidFill>
                <a:srgbClr val="FF0000"/>
              </a:solidFill>
            </a:endParaRPr>
          </a:p>
        </p:txBody>
      </p:sp>
      <p:sp>
        <p:nvSpPr>
          <p:cNvPr id="5" name="Title 1">
            <a:extLst>
              <a:ext uri="{FF2B5EF4-FFF2-40B4-BE49-F238E27FC236}">
                <a16:creationId xmlns:a16="http://schemas.microsoft.com/office/drawing/2014/main" id="{D758ACFD-C6C9-1B46-8092-0412C2F293B0}"/>
              </a:ext>
            </a:extLst>
          </p:cNvPr>
          <p:cNvSpPr txBox="1">
            <a:spLocks noChangeArrowheads="1"/>
          </p:cNvSpPr>
          <p:nvPr/>
        </p:nvSpPr>
        <p:spPr bwMode="auto">
          <a:xfrm>
            <a:off x="1775892" y="656937"/>
            <a:ext cx="8677088"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3200" b="1" dirty="0"/>
              <a:t>2. Maryam was impressed because </a:t>
            </a:r>
          </a:p>
        </p:txBody>
      </p:sp>
      <p:sp>
        <p:nvSpPr>
          <p:cNvPr id="6" name="Rounded Rectangle 5">
            <a:extLst>
              <a:ext uri="{FF2B5EF4-FFF2-40B4-BE49-F238E27FC236}">
                <a16:creationId xmlns:a16="http://schemas.microsoft.com/office/drawing/2014/main" id="{2EA7C38E-F9B8-8946-8F0A-D1400ADB41D2}"/>
              </a:ext>
            </a:extLst>
          </p:cNvPr>
          <p:cNvSpPr/>
          <p:nvPr/>
        </p:nvSpPr>
        <p:spPr>
          <a:xfrm>
            <a:off x="2846614" y="1709725"/>
            <a:ext cx="7112674"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en-US" sz="2800" b="1" dirty="0"/>
              <a:t>A. Ha </a:t>
            </a:r>
            <a:r>
              <a:rPr lang="en-US" altLang="en-US" sz="2800" b="1" dirty="0" err="1"/>
              <a:t>Noi</a:t>
            </a:r>
            <a:r>
              <a:rPr lang="en-US" altLang="en-US" sz="2800" b="1" dirty="0"/>
              <a:t> was big and modern </a:t>
            </a:r>
          </a:p>
        </p:txBody>
      </p:sp>
      <p:sp>
        <p:nvSpPr>
          <p:cNvPr id="7" name="Rounded Rectangle 6">
            <a:extLst>
              <a:ext uri="{FF2B5EF4-FFF2-40B4-BE49-F238E27FC236}">
                <a16:creationId xmlns:a16="http://schemas.microsoft.com/office/drawing/2014/main" id="{B6C7F19C-51A6-944D-AC2A-6444C36B5B49}"/>
              </a:ext>
            </a:extLst>
          </p:cNvPr>
          <p:cNvSpPr/>
          <p:nvPr/>
        </p:nvSpPr>
        <p:spPr>
          <a:xfrm>
            <a:off x="2846614" y="2996295"/>
            <a:ext cx="7112674"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en-US" sz="2800" b="1" dirty="0"/>
              <a:t>B. Ha </a:t>
            </a:r>
            <a:r>
              <a:rPr lang="en-US" altLang="en-US" sz="2800" b="1" dirty="0" err="1"/>
              <a:t>Noi</a:t>
            </a:r>
            <a:r>
              <a:rPr lang="en-US" altLang="en-US" sz="2800" b="1" dirty="0"/>
              <a:t> people were friendly </a:t>
            </a:r>
          </a:p>
        </p:txBody>
      </p:sp>
      <p:sp>
        <p:nvSpPr>
          <p:cNvPr id="8" name="Rounded Rectangle 7">
            <a:extLst>
              <a:ext uri="{FF2B5EF4-FFF2-40B4-BE49-F238E27FC236}">
                <a16:creationId xmlns:a16="http://schemas.microsoft.com/office/drawing/2014/main" id="{B8590A0F-9A8B-E649-BFF9-129B48705FF1}"/>
              </a:ext>
            </a:extLst>
          </p:cNvPr>
          <p:cNvSpPr/>
          <p:nvPr/>
        </p:nvSpPr>
        <p:spPr>
          <a:xfrm>
            <a:off x="2846614" y="5479082"/>
            <a:ext cx="7112673"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en-US" sz="2800" b="1" dirty="0"/>
              <a:t>D. Ha </a:t>
            </a:r>
            <a:r>
              <a:rPr lang="en-US" altLang="en-US" sz="2800" b="1" dirty="0" err="1"/>
              <a:t>Noi</a:t>
            </a:r>
            <a:r>
              <a:rPr lang="en-US" altLang="en-US" sz="2800" b="1" dirty="0"/>
              <a:t> and Kuala Lumpur were the same.</a:t>
            </a:r>
          </a:p>
        </p:txBody>
      </p:sp>
      <p:sp>
        <p:nvSpPr>
          <p:cNvPr id="9" name="Rounded Rectangle 8">
            <a:extLst>
              <a:ext uri="{FF2B5EF4-FFF2-40B4-BE49-F238E27FC236}">
                <a16:creationId xmlns:a16="http://schemas.microsoft.com/office/drawing/2014/main" id="{46678AE7-1373-5048-8E59-BDE4BC0473C7}"/>
              </a:ext>
            </a:extLst>
          </p:cNvPr>
          <p:cNvSpPr/>
          <p:nvPr/>
        </p:nvSpPr>
        <p:spPr>
          <a:xfrm>
            <a:off x="2846613" y="4237688"/>
            <a:ext cx="7112674"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en-US" sz="2800" b="1" dirty="0"/>
              <a:t>C. Ha </a:t>
            </a:r>
            <a:r>
              <a:rPr lang="en-US" altLang="en-US" sz="2800" b="1" dirty="0" err="1"/>
              <a:t>Noi</a:t>
            </a:r>
            <a:r>
              <a:rPr lang="en-US" altLang="en-US" sz="2800" b="1" dirty="0"/>
              <a:t> was different from Kuala Lumpur </a:t>
            </a:r>
          </a:p>
        </p:txBody>
      </p:sp>
    </p:spTree>
    <p:extLst>
      <p:ext uri="{BB962C8B-B14F-4D97-AF65-F5344CB8AC3E}">
        <p14:creationId xmlns:p14="http://schemas.microsoft.com/office/powerpoint/2010/main" val="61949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grpId="1" nodeType="clickEffect">
                                  <p:stCondLst>
                                    <p:cond delay="0"/>
                                  </p:stCondLst>
                                  <p:iterate type="lt">
                                    <p:tmPct val="4000"/>
                                  </p:iterate>
                                  <p:childTnLst>
                                    <p:set>
                                      <p:cBhvr override="childStyle">
                                        <p:cTn id="28" dur="500" fill="hold"/>
                                        <p:tgtEl>
                                          <p:spTgt spid="7"/>
                                        </p:tgtEl>
                                        <p:attrNameLst>
                                          <p:attrName>style.color</p:attrName>
                                        </p:attrNameLst>
                                      </p:cBhvr>
                                      <p:to>
                                        <p:clrVal>
                                          <a:schemeClr val="accent2"/>
                                        </p:clrVal>
                                      </p:to>
                                    </p:set>
                                    <p:set>
                                      <p:cBhvr>
                                        <p:cTn id="29" dur="500" fill="hold"/>
                                        <p:tgtEl>
                                          <p:spTgt spid="7"/>
                                        </p:tgtEl>
                                        <p:attrNameLst>
                                          <p:attrName>fillcolor</p:attrName>
                                        </p:attrNameLst>
                                      </p:cBhvr>
                                      <p:to>
                                        <p:clrVal>
                                          <a:schemeClr val="accent2"/>
                                        </p:clrVal>
                                      </p:to>
                                    </p:set>
                                    <p:set>
                                      <p:cBhvr>
                                        <p:cTn id="30"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7" grpId="1"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320B-874D-F640-97AE-F44750494F69}"/>
              </a:ext>
            </a:extLst>
          </p:cNvPr>
          <p:cNvSpPr>
            <a:spLocks noGrp="1"/>
          </p:cNvSpPr>
          <p:nvPr>
            <p:ph type="title"/>
          </p:nvPr>
        </p:nvSpPr>
        <p:spPr>
          <a:xfrm>
            <a:off x="2269584" y="105965"/>
            <a:ext cx="7689704" cy="628650"/>
          </a:xfrm>
        </p:spPr>
        <p:txBody>
          <a:bodyPr>
            <a:noAutofit/>
          </a:bodyPr>
          <a:lstStyle/>
          <a:p>
            <a:r>
              <a:rPr lang="en-US" altLang="en-US" sz="2400" b="1" u="sng" dirty="0">
                <a:solidFill>
                  <a:srgbClr val="FF0000"/>
                </a:solidFill>
              </a:rPr>
              <a:t>Choose the correct option to complete the sentence (page 7)</a:t>
            </a:r>
            <a:endParaRPr lang="en-US" sz="2400" b="1" u="sng" dirty="0">
              <a:solidFill>
                <a:srgbClr val="FF0000"/>
              </a:solidFill>
            </a:endParaRPr>
          </a:p>
        </p:txBody>
      </p:sp>
      <p:sp>
        <p:nvSpPr>
          <p:cNvPr id="5" name="Title 1">
            <a:extLst>
              <a:ext uri="{FF2B5EF4-FFF2-40B4-BE49-F238E27FC236}">
                <a16:creationId xmlns:a16="http://schemas.microsoft.com/office/drawing/2014/main" id="{D758ACFD-C6C9-1B46-8092-0412C2F293B0}"/>
              </a:ext>
            </a:extLst>
          </p:cNvPr>
          <p:cNvSpPr txBox="1">
            <a:spLocks noChangeArrowheads="1"/>
          </p:cNvSpPr>
          <p:nvPr/>
        </p:nvSpPr>
        <p:spPr bwMode="auto">
          <a:xfrm>
            <a:off x="1775892" y="656937"/>
            <a:ext cx="8677088"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3200" b="1" dirty="0"/>
              <a:t>3. The girl went to see… </a:t>
            </a:r>
          </a:p>
        </p:txBody>
      </p:sp>
      <p:sp>
        <p:nvSpPr>
          <p:cNvPr id="6" name="Rounded Rectangle 5">
            <a:extLst>
              <a:ext uri="{FF2B5EF4-FFF2-40B4-BE49-F238E27FC236}">
                <a16:creationId xmlns:a16="http://schemas.microsoft.com/office/drawing/2014/main" id="{2EA7C38E-F9B8-8946-8F0A-D1400ADB41D2}"/>
              </a:ext>
            </a:extLst>
          </p:cNvPr>
          <p:cNvSpPr/>
          <p:nvPr/>
        </p:nvSpPr>
        <p:spPr>
          <a:xfrm>
            <a:off x="3721825" y="1651110"/>
            <a:ext cx="4960620"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en-US" sz="2800" b="1" dirty="0"/>
              <a:t>A. famous places in Ha </a:t>
            </a:r>
            <a:r>
              <a:rPr lang="en-US" altLang="en-US" sz="2800" b="1" dirty="0" err="1"/>
              <a:t>Noi</a:t>
            </a:r>
            <a:r>
              <a:rPr lang="en-US" altLang="en-US" sz="2800" b="1" dirty="0"/>
              <a:t>. </a:t>
            </a:r>
          </a:p>
        </p:txBody>
      </p:sp>
      <p:sp>
        <p:nvSpPr>
          <p:cNvPr id="7" name="Rounded Rectangle 6">
            <a:extLst>
              <a:ext uri="{FF2B5EF4-FFF2-40B4-BE49-F238E27FC236}">
                <a16:creationId xmlns:a16="http://schemas.microsoft.com/office/drawing/2014/main" id="{B6C7F19C-51A6-944D-AC2A-6444C36B5B49}"/>
              </a:ext>
            </a:extLst>
          </p:cNvPr>
          <p:cNvSpPr/>
          <p:nvPr/>
        </p:nvSpPr>
        <p:spPr>
          <a:xfrm>
            <a:off x="3721825" y="2937680"/>
            <a:ext cx="4960620"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en-US" sz="2800" b="1" dirty="0"/>
              <a:t>B. areas for recreation.</a:t>
            </a:r>
          </a:p>
        </p:txBody>
      </p:sp>
      <p:sp>
        <p:nvSpPr>
          <p:cNvPr id="8" name="Rounded Rectangle 7">
            <a:extLst>
              <a:ext uri="{FF2B5EF4-FFF2-40B4-BE49-F238E27FC236}">
                <a16:creationId xmlns:a16="http://schemas.microsoft.com/office/drawing/2014/main" id="{B8590A0F-9A8B-E649-BFF9-129B48705FF1}"/>
              </a:ext>
            </a:extLst>
          </p:cNvPr>
          <p:cNvSpPr/>
          <p:nvPr/>
        </p:nvSpPr>
        <p:spPr>
          <a:xfrm>
            <a:off x="3721825" y="5420467"/>
            <a:ext cx="4960619"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en-US" sz="2800" b="1" dirty="0"/>
              <a:t>D. all above.</a:t>
            </a:r>
          </a:p>
        </p:txBody>
      </p:sp>
      <p:sp>
        <p:nvSpPr>
          <p:cNvPr id="9" name="Rounded Rectangle 8">
            <a:extLst>
              <a:ext uri="{FF2B5EF4-FFF2-40B4-BE49-F238E27FC236}">
                <a16:creationId xmlns:a16="http://schemas.microsoft.com/office/drawing/2014/main" id="{46678AE7-1373-5048-8E59-BDE4BC0473C7}"/>
              </a:ext>
            </a:extLst>
          </p:cNvPr>
          <p:cNvSpPr/>
          <p:nvPr/>
        </p:nvSpPr>
        <p:spPr>
          <a:xfrm>
            <a:off x="3721824" y="4179073"/>
            <a:ext cx="4960620"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en-US" sz="2800" b="1" dirty="0"/>
              <a:t>C. a place for worship.</a:t>
            </a:r>
          </a:p>
        </p:txBody>
      </p:sp>
    </p:spTree>
    <p:extLst>
      <p:ext uri="{BB962C8B-B14F-4D97-AF65-F5344CB8AC3E}">
        <p14:creationId xmlns:p14="http://schemas.microsoft.com/office/powerpoint/2010/main" val="150071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mph" presetSubtype="0" fill="hold" grpId="1" nodeType="clickEffect">
                                  <p:stCondLst>
                                    <p:cond delay="0"/>
                                  </p:stCondLst>
                                  <p:childTnLst>
                                    <p:animClr clrSpc="hsl" dir="cw">
                                      <p:cBhvr override="childStyle">
                                        <p:cTn id="28" dur="500" fill="hold"/>
                                        <p:tgtEl>
                                          <p:spTgt spid="8"/>
                                        </p:tgtEl>
                                        <p:attrNameLst>
                                          <p:attrName>style.color</p:attrName>
                                        </p:attrNameLst>
                                      </p:cBhvr>
                                      <p:by>
                                        <p:hsl h="7200000" s="0" l="0"/>
                                      </p:by>
                                    </p:animClr>
                                    <p:animClr clrSpc="hsl" dir="cw">
                                      <p:cBhvr>
                                        <p:cTn id="29" dur="500" fill="hold"/>
                                        <p:tgtEl>
                                          <p:spTgt spid="8"/>
                                        </p:tgtEl>
                                        <p:attrNameLst>
                                          <p:attrName>fillcolor</p:attrName>
                                        </p:attrNameLst>
                                      </p:cBhvr>
                                      <p:by>
                                        <p:hsl h="7200000" s="0" l="0"/>
                                      </p:by>
                                    </p:animClr>
                                    <p:animClr clrSpc="hsl" dir="cw">
                                      <p:cBhvr>
                                        <p:cTn id="30" dur="500" fill="hold"/>
                                        <p:tgtEl>
                                          <p:spTgt spid="8"/>
                                        </p:tgtEl>
                                        <p:attrNameLst>
                                          <p:attrName>stroke.color</p:attrName>
                                        </p:attrNameLst>
                                      </p:cBhvr>
                                      <p:by>
                                        <p:hsl h="7200000" s="0" l="0"/>
                                      </p:by>
                                    </p:animClr>
                                    <p:set>
                                      <p:cBhvr>
                                        <p:cTn id="31"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8"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320B-874D-F640-97AE-F44750494F69}"/>
              </a:ext>
            </a:extLst>
          </p:cNvPr>
          <p:cNvSpPr>
            <a:spLocks noGrp="1"/>
          </p:cNvSpPr>
          <p:nvPr>
            <p:ph type="title"/>
          </p:nvPr>
        </p:nvSpPr>
        <p:spPr>
          <a:xfrm>
            <a:off x="2269584" y="105965"/>
            <a:ext cx="7689704" cy="628650"/>
          </a:xfrm>
        </p:spPr>
        <p:txBody>
          <a:bodyPr>
            <a:noAutofit/>
          </a:bodyPr>
          <a:lstStyle/>
          <a:p>
            <a:r>
              <a:rPr lang="en-US" altLang="en-US" sz="2400" b="1" u="sng" dirty="0">
                <a:solidFill>
                  <a:srgbClr val="FF0000"/>
                </a:solidFill>
              </a:rPr>
              <a:t>Choose the correct option to complete the sentence (page 7)</a:t>
            </a:r>
            <a:endParaRPr lang="en-US" sz="2400" b="1" u="sng" dirty="0">
              <a:solidFill>
                <a:srgbClr val="FF0000"/>
              </a:solidFill>
            </a:endParaRPr>
          </a:p>
        </p:txBody>
      </p:sp>
      <p:sp>
        <p:nvSpPr>
          <p:cNvPr id="5" name="Title 1">
            <a:extLst>
              <a:ext uri="{FF2B5EF4-FFF2-40B4-BE49-F238E27FC236}">
                <a16:creationId xmlns:a16="http://schemas.microsoft.com/office/drawing/2014/main" id="{D758ACFD-C6C9-1B46-8092-0412C2F293B0}"/>
              </a:ext>
            </a:extLst>
          </p:cNvPr>
          <p:cNvSpPr txBox="1">
            <a:spLocks noChangeArrowheads="1"/>
          </p:cNvSpPr>
          <p:nvPr/>
        </p:nvSpPr>
        <p:spPr bwMode="auto">
          <a:xfrm>
            <a:off x="1775892" y="656937"/>
            <a:ext cx="8677088"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US" sz="3200" b="1" dirty="0"/>
              <a:t>4. Maryam wanted to…</a:t>
            </a:r>
          </a:p>
        </p:txBody>
      </p:sp>
      <p:sp>
        <p:nvSpPr>
          <p:cNvPr id="6" name="Rounded Rectangle 5">
            <a:extLst>
              <a:ext uri="{FF2B5EF4-FFF2-40B4-BE49-F238E27FC236}">
                <a16:creationId xmlns:a16="http://schemas.microsoft.com/office/drawing/2014/main" id="{2EA7C38E-F9B8-8946-8F0A-D1400ADB41D2}"/>
              </a:ext>
            </a:extLst>
          </p:cNvPr>
          <p:cNvSpPr/>
          <p:nvPr/>
        </p:nvSpPr>
        <p:spPr>
          <a:xfrm>
            <a:off x="3721825" y="1651110"/>
            <a:ext cx="5443946"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514350" indent="-514350">
              <a:buFont typeface="Arial" panose="020B0604020202020204" pitchFamily="34" charset="0"/>
              <a:buAutoNum type="alphaUcPeriod"/>
              <a:defRPr/>
            </a:pPr>
            <a:r>
              <a:rPr lang="en-US" sz="2800" b="1" dirty="0"/>
              <a:t>Visit Ha </a:t>
            </a:r>
            <a:r>
              <a:rPr lang="en-US" sz="2800" b="1" dirty="0" err="1"/>
              <a:t>Noi</a:t>
            </a:r>
            <a:r>
              <a:rPr lang="en-US" sz="2800" b="1" dirty="0"/>
              <a:t> the next summer.</a:t>
            </a:r>
          </a:p>
        </p:txBody>
      </p:sp>
      <p:sp>
        <p:nvSpPr>
          <p:cNvPr id="7" name="Rounded Rectangle 6">
            <a:extLst>
              <a:ext uri="{FF2B5EF4-FFF2-40B4-BE49-F238E27FC236}">
                <a16:creationId xmlns:a16="http://schemas.microsoft.com/office/drawing/2014/main" id="{B6C7F19C-51A6-944D-AC2A-6444C36B5B49}"/>
              </a:ext>
            </a:extLst>
          </p:cNvPr>
          <p:cNvSpPr/>
          <p:nvPr/>
        </p:nvSpPr>
        <p:spPr>
          <a:xfrm>
            <a:off x="3721825" y="2937680"/>
            <a:ext cx="5443946"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defRPr/>
            </a:pPr>
            <a:r>
              <a:rPr lang="en-US" sz="2800" b="1" dirty="0"/>
              <a:t>B. invite Lan to Kuala Lumpur. </a:t>
            </a:r>
          </a:p>
        </p:txBody>
      </p:sp>
      <p:sp>
        <p:nvSpPr>
          <p:cNvPr id="8" name="Rounded Rectangle 7">
            <a:extLst>
              <a:ext uri="{FF2B5EF4-FFF2-40B4-BE49-F238E27FC236}">
                <a16:creationId xmlns:a16="http://schemas.microsoft.com/office/drawing/2014/main" id="{B8590A0F-9A8B-E649-BFF9-129B48705FF1}"/>
              </a:ext>
            </a:extLst>
          </p:cNvPr>
          <p:cNvSpPr/>
          <p:nvPr/>
        </p:nvSpPr>
        <p:spPr>
          <a:xfrm>
            <a:off x="3721825" y="5420467"/>
            <a:ext cx="5443945"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defRPr/>
            </a:pPr>
            <a:r>
              <a:rPr lang="en-US" sz="2800" b="1" dirty="0"/>
              <a:t>D. visit Ho Chi Minh city</a:t>
            </a:r>
          </a:p>
        </p:txBody>
      </p:sp>
      <p:sp>
        <p:nvSpPr>
          <p:cNvPr id="9" name="Rounded Rectangle 8">
            <a:extLst>
              <a:ext uri="{FF2B5EF4-FFF2-40B4-BE49-F238E27FC236}">
                <a16:creationId xmlns:a16="http://schemas.microsoft.com/office/drawing/2014/main" id="{46678AE7-1373-5048-8E59-BDE4BC0473C7}"/>
              </a:ext>
            </a:extLst>
          </p:cNvPr>
          <p:cNvSpPr/>
          <p:nvPr/>
        </p:nvSpPr>
        <p:spPr>
          <a:xfrm>
            <a:off x="3721824" y="4179073"/>
            <a:ext cx="5443946" cy="8654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defRPr/>
            </a:pPr>
            <a:r>
              <a:rPr lang="en-US" sz="2800" b="1" dirty="0"/>
              <a:t>C. stay in Ha </a:t>
            </a:r>
            <a:r>
              <a:rPr lang="en-US" sz="2800" b="1" dirty="0" err="1"/>
              <a:t>Noi</a:t>
            </a:r>
            <a:endParaRPr lang="en-US" sz="2800" b="1" dirty="0"/>
          </a:p>
        </p:txBody>
      </p:sp>
    </p:spTree>
    <p:extLst>
      <p:ext uri="{BB962C8B-B14F-4D97-AF65-F5344CB8AC3E}">
        <p14:creationId xmlns:p14="http://schemas.microsoft.com/office/powerpoint/2010/main" val="36326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mph" presetSubtype="0" fill="hold" grpId="1" nodeType="clickEffect">
                                  <p:stCondLst>
                                    <p:cond delay="0"/>
                                  </p:stCondLst>
                                  <p:iterate type="lt">
                                    <p:tmPct val="0"/>
                                  </p:iterate>
                                  <p:childTnLst>
                                    <p:animClr clrSpc="hsl" dir="cw">
                                      <p:cBhvr override="childStyle">
                                        <p:cTn id="28" dur="500" fill="hold"/>
                                        <p:tgtEl>
                                          <p:spTgt spid="7"/>
                                        </p:tgtEl>
                                        <p:attrNameLst>
                                          <p:attrName>style.color</p:attrName>
                                        </p:attrNameLst>
                                      </p:cBhvr>
                                      <p:by>
                                        <p:hsl h="-7200000" s="0" l="0"/>
                                      </p:by>
                                    </p:animClr>
                                    <p:animClr clrSpc="hsl" dir="cw">
                                      <p:cBhvr>
                                        <p:cTn id="29" dur="500" fill="hold"/>
                                        <p:tgtEl>
                                          <p:spTgt spid="7"/>
                                        </p:tgtEl>
                                        <p:attrNameLst>
                                          <p:attrName>fillcolor</p:attrName>
                                        </p:attrNameLst>
                                      </p:cBhvr>
                                      <p:by>
                                        <p:hsl h="-7200000" s="0" l="0"/>
                                      </p:by>
                                    </p:animClr>
                                    <p:animClr clrSpc="hsl" dir="cw">
                                      <p:cBhvr>
                                        <p:cTn id="30" dur="500" fill="hold"/>
                                        <p:tgtEl>
                                          <p:spTgt spid="7"/>
                                        </p:tgtEl>
                                        <p:attrNameLst>
                                          <p:attrName>stroke.color</p:attrName>
                                        </p:attrNameLst>
                                      </p:cBhvr>
                                      <p:by>
                                        <p:hsl h="-7200000" s="0" l="0"/>
                                      </p:by>
                                    </p:animClr>
                                    <p:set>
                                      <p:cBhvr>
                                        <p:cTn id="31"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7" grpId="1"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78798"/>
            <a:ext cx="10515600" cy="1325563"/>
          </a:xfrm>
        </p:spPr>
        <p:txBody>
          <a:bodyPr/>
          <a:lstStyle/>
          <a:p>
            <a:r>
              <a:rPr lang="en-US" b="1" dirty="0">
                <a:solidFill>
                  <a:srgbClr val="FF0000"/>
                </a:solidFill>
              </a:rPr>
              <a:t>I. ENOUGH, TOO, SO THAT, SUCH THAT</a:t>
            </a:r>
          </a:p>
        </p:txBody>
      </p:sp>
      <p:sp>
        <p:nvSpPr>
          <p:cNvPr id="3" name="Content Placeholder 2"/>
          <p:cNvSpPr>
            <a:spLocks noGrp="1"/>
          </p:cNvSpPr>
          <p:nvPr>
            <p:ph idx="1"/>
          </p:nvPr>
        </p:nvSpPr>
        <p:spPr>
          <a:xfrm>
            <a:off x="838200" y="1209964"/>
            <a:ext cx="10515600" cy="5458691"/>
          </a:xfrm>
        </p:spPr>
        <p:txBody>
          <a:bodyPr>
            <a:normAutofit/>
          </a:bodyPr>
          <a:lstStyle/>
          <a:p>
            <a:pPr marL="0" indent="0">
              <a:buNone/>
            </a:pPr>
            <a:r>
              <a:rPr lang="en-US" sz="3600" b="1" dirty="0">
                <a:solidFill>
                  <a:srgbClr val="0070C0"/>
                </a:solidFill>
              </a:rPr>
              <a:t>1/ ENOUGH </a:t>
            </a:r>
          </a:p>
          <a:p>
            <a:pPr marL="0" indent="0">
              <a:buNone/>
            </a:pPr>
            <a:r>
              <a:rPr lang="en-US" i="1" dirty="0"/>
              <a:t>The boy is strong enough to lift the vase.</a:t>
            </a:r>
          </a:p>
          <a:p>
            <a:pPr marL="0" indent="0">
              <a:buNone/>
            </a:pPr>
            <a:r>
              <a:rPr lang="en-US" sz="3600" b="1" dirty="0"/>
              <a:t>S + be + adj + enough + (for sb) + to V…</a:t>
            </a:r>
          </a:p>
          <a:p>
            <a:pPr marL="0" lvl="0" indent="0">
              <a:buNone/>
            </a:pPr>
            <a:r>
              <a:rPr lang="en-US" i="1" dirty="0">
                <a:solidFill>
                  <a:prstClr val="black"/>
                </a:solidFill>
              </a:rPr>
              <a:t>The boy ran quickly enough to catch the bus.</a:t>
            </a:r>
            <a:endParaRPr lang="en-US" sz="3600" b="1" dirty="0"/>
          </a:p>
          <a:p>
            <a:pPr marL="0" indent="0">
              <a:buNone/>
            </a:pPr>
            <a:r>
              <a:rPr lang="en-US" sz="3600" b="1" dirty="0"/>
              <a:t>S + V + adv + enough + (for sb) + to V…</a:t>
            </a:r>
            <a:endParaRPr lang="en-US" sz="3600" dirty="0"/>
          </a:p>
          <a:p>
            <a:pPr marL="0" lvl="0" indent="0">
              <a:buNone/>
            </a:pPr>
            <a:r>
              <a:rPr lang="en-US" i="1" dirty="0">
                <a:solidFill>
                  <a:prstClr val="black"/>
                </a:solidFill>
              </a:rPr>
              <a:t>The hotel has enough rooms for everyone to stay.</a:t>
            </a:r>
            <a:endParaRPr lang="en-US" sz="3600" b="1" dirty="0"/>
          </a:p>
          <a:p>
            <a:pPr marL="0" indent="0">
              <a:buNone/>
            </a:pPr>
            <a:r>
              <a:rPr lang="en-US" sz="3600" b="1" dirty="0"/>
              <a:t>S + V + enough + noun (for sb) + to V…</a:t>
            </a:r>
          </a:p>
        </p:txBody>
      </p:sp>
    </p:spTree>
    <p:extLst>
      <p:ext uri="{BB962C8B-B14F-4D97-AF65-F5344CB8AC3E}">
        <p14:creationId xmlns:p14="http://schemas.microsoft.com/office/powerpoint/2010/main" val="373986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2A8F1-DCCF-BF41-AE71-3CF2642D84F0}"/>
              </a:ext>
            </a:extLst>
          </p:cNvPr>
          <p:cNvSpPr>
            <a:spLocks noGrp="1"/>
          </p:cNvSpPr>
          <p:nvPr>
            <p:ph type="title"/>
          </p:nvPr>
        </p:nvSpPr>
        <p:spPr>
          <a:xfrm>
            <a:off x="1904456" y="208374"/>
            <a:ext cx="3624385" cy="567131"/>
          </a:xfrm>
        </p:spPr>
        <p:txBody>
          <a:bodyPr>
            <a:noAutofit/>
          </a:bodyPr>
          <a:lstStyle/>
          <a:p>
            <a:r>
              <a:rPr lang="en-US" sz="2800" b="1" dirty="0">
                <a:solidFill>
                  <a:srgbClr val="FF0000"/>
                </a:solidFill>
              </a:rPr>
              <a:t>Answer the questions</a:t>
            </a:r>
          </a:p>
        </p:txBody>
      </p:sp>
      <p:sp>
        <p:nvSpPr>
          <p:cNvPr id="3" name="Content Placeholder 2">
            <a:extLst>
              <a:ext uri="{FF2B5EF4-FFF2-40B4-BE49-F238E27FC236}">
                <a16:creationId xmlns:a16="http://schemas.microsoft.com/office/drawing/2014/main" id="{02083BE3-7422-CA4F-ACC8-AFC020408ED8}"/>
              </a:ext>
            </a:extLst>
          </p:cNvPr>
          <p:cNvSpPr>
            <a:spLocks noGrp="1"/>
          </p:cNvSpPr>
          <p:nvPr>
            <p:ph idx="1"/>
          </p:nvPr>
        </p:nvSpPr>
        <p:spPr>
          <a:xfrm>
            <a:off x="1904455" y="775505"/>
            <a:ext cx="7886700" cy="2361235"/>
          </a:xfrm>
        </p:spPr>
        <p:txBody>
          <a:bodyPr/>
          <a:lstStyle/>
          <a:p>
            <a:pPr marL="0" indent="0">
              <a:buNone/>
            </a:pPr>
            <a:r>
              <a:rPr lang="en-US" dirty="0"/>
              <a:t>1. Where is Maryam from?</a:t>
            </a:r>
          </a:p>
          <a:p>
            <a:pPr marL="0" indent="0">
              <a:buNone/>
            </a:pPr>
            <a:r>
              <a:rPr lang="en-US" dirty="0"/>
              <a:t>2. How long have Lan and Maryam been pen pal?</a:t>
            </a:r>
          </a:p>
          <a:p>
            <a:pPr marL="0" indent="0">
              <a:buNone/>
            </a:pPr>
            <a:r>
              <a:rPr lang="en-US" dirty="0"/>
              <a:t>3. What places did Lan take her to? </a:t>
            </a:r>
          </a:p>
          <a:p>
            <a:pPr marL="0" indent="0">
              <a:buNone/>
            </a:pPr>
            <a:r>
              <a:rPr lang="en-US" dirty="0"/>
              <a:t>4. What was Maryam impressed by during the visit?</a:t>
            </a:r>
          </a:p>
          <a:p>
            <a:pPr marL="0" indent="0">
              <a:buNone/>
            </a:pPr>
            <a:endParaRPr lang="en-US" dirty="0"/>
          </a:p>
        </p:txBody>
      </p:sp>
      <p:sp>
        <p:nvSpPr>
          <p:cNvPr id="4" name="Content Placeholder 2">
            <a:extLst>
              <a:ext uri="{FF2B5EF4-FFF2-40B4-BE49-F238E27FC236}">
                <a16:creationId xmlns:a16="http://schemas.microsoft.com/office/drawing/2014/main" id="{01896574-0B82-CF4C-B5A6-B26FEE390860}"/>
              </a:ext>
            </a:extLst>
          </p:cNvPr>
          <p:cNvSpPr txBox="1">
            <a:spLocks/>
          </p:cNvSpPr>
          <p:nvPr/>
        </p:nvSpPr>
        <p:spPr>
          <a:xfrm>
            <a:off x="1904455" y="2893672"/>
            <a:ext cx="8383090" cy="36113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solidFill>
                  <a:srgbClr val="0070C0"/>
                </a:solidFill>
              </a:rPr>
              <a:t>Maryam is from Malaysia.</a:t>
            </a:r>
          </a:p>
          <a:p>
            <a:pPr marL="514350" indent="-514350">
              <a:buFont typeface="+mj-lt"/>
              <a:buAutoNum type="arabicPeriod"/>
            </a:pPr>
            <a:r>
              <a:rPr lang="en-US" dirty="0">
                <a:solidFill>
                  <a:srgbClr val="0070C0"/>
                </a:solidFill>
              </a:rPr>
              <a:t>They have been pen pal for over 2 years.</a:t>
            </a:r>
          </a:p>
          <a:p>
            <a:pPr marL="514350" indent="-514350">
              <a:buFont typeface="+mj-lt"/>
              <a:buAutoNum type="arabicPeriod"/>
            </a:pPr>
            <a:r>
              <a:rPr lang="en-US" dirty="0">
                <a:solidFill>
                  <a:srgbClr val="0070C0"/>
                </a:solidFill>
              </a:rPr>
              <a:t>Lan took Maryam to </a:t>
            </a:r>
            <a:r>
              <a:rPr lang="en-US" dirty="0" err="1">
                <a:solidFill>
                  <a:srgbClr val="0070C0"/>
                </a:solidFill>
              </a:rPr>
              <a:t>Hoan</a:t>
            </a:r>
            <a:r>
              <a:rPr lang="en-US" dirty="0">
                <a:solidFill>
                  <a:srgbClr val="0070C0"/>
                </a:solidFill>
              </a:rPr>
              <a:t> Kiem Lake, Ho Chi Minh's Mausoleum, the History Museum, the Temple of Literature, as well as many beautiful parks and lakes in Ha </a:t>
            </a:r>
            <a:r>
              <a:rPr lang="en-US" dirty="0" err="1">
                <a:solidFill>
                  <a:srgbClr val="0070C0"/>
                </a:solidFill>
              </a:rPr>
              <a:t>Noi</a:t>
            </a:r>
            <a:r>
              <a:rPr lang="en-US" dirty="0">
                <a:solidFill>
                  <a:srgbClr val="0070C0"/>
                </a:solidFill>
              </a:rPr>
              <a:t>. They also visited the mosque on Hang </a:t>
            </a:r>
            <a:r>
              <a:rPr lang="en-US" dirty="0" err="1">
                <a:solidFill>
                  <a:srgbClr val="0070C0"/>
                </a:solidFill>
              </a:rPr>
              <a:t>Luoc</a:t>
            </a:r>
            <a:r>
              <a:rPr lang="en-US" dirty="0">
                <a:solidFill>
                  <a:srgbClr val="0070C0"/>
                </a:solidFill>
              </a:rPr>
              <a:t> Street.</a:t>
            </a:r>
          </a:p>
          <a:p>
            <a:pPr marL="514350" indent="-514350">
              <a:buFont typeface="+mj-lt"/>
              <a:buAutoNum type="arabicPeriod"/>
            </a:pPr>
            <a:r>
              <a:rPr lang="en-US" dirty="0">
                <a:solidFill>
                  <a:srgbClr val="0070C0"/>
                </a:solidFill>
              </a:rPr>
              <a:t>Maryam was really impressed by the beauty of the city and by the friendliness of its people.</a:t>
            </a:r>
          </a:p>
          <a:p>
            <a:pPr marL="0" indent="0">
              <a:buNone/>
            </a:pPr>
            <a:endParaRPr lang="en-US" dirty="0"/>
          </a:p>
        </p:txBody>
      </p:sp>
      <p:pic>
        <p:nvPicPr>
          <p:cNvPr id="5" name="Picture 4" descr="Icon&#10;&#10;Description automatically generated">
            <a:extLst>
              <a:ext uri="{FF2B5EF4-FFF2-40B4-BE49-F238E27FC236}">
                <a16:creationId xmlns:a16="http://schemas.microsoft.com/office/drawing/2014/main" id="{07BC0CAA-DBA0-F443-A8AC-0D701F083AB7}"/>
              </a:ext>
            </a:extLst>
          </p:cNvPr>
          <p:cNvPicPr>
            <a:picLocks noChangeAspect="1"/>
          </p:cNvPicPr>
          <p:nvPr/>
        </p:nvPicPr>
        <p:blipFill>
          <a:blip r:embed="rId2"/>
          <a:stretch>
            <a:fillRect/>
          </a:stretch>
        </p:blipFill>
        <p:spPr>
          <a:xfrm>
            <a:off x="10427427" y="345342"/>
            <a:ext cx="1330720" cy="860326"/>
          </a:xfrm>
          <a:prstGeom prst="rect">
            <a:avLst/>
          </a:prstGeom>
        </p:spPr>
      </p:pic>
    </p:spTree>
    <p:extLst>
      <p:ext uri="{BB962C8B-B14F-4D97-AF65-F5344CB8AC3E}">
        <p14:creationId xmlns:p14="http://schemas.microsoft.com/office/powerpoint/2010/main" val="6946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9AB3-8633-2446-8F3D-C320758F09AA}"/>
              </a:ext>
            </a:extLst>
          </p:cNvPr>
          <p:cNvSpPr>
            <a:spLocks noGrp="1"/>
          </p:cNvSpPr>
          <p:nvPr>
            <p:ph type="title"/>
          </p:nvPr>
        </p:nvSpPr>
        <p:spPr>
          <a:xfrm>
            <a:off x="2152650" y="153192"/>
            <a:ext cx="7886700" cy="1325563"/>
          </a:xfrm>
        </p:spPr>
        <p:txBody>
          <a:bodyPr/>
          <a:lstStyle/>
          <a:p>
            <a:r>
              <a:rPr lang="en-US" dirty="0"/>
              <a:t>SPEAKING TASK</a:t>
            </a:r>
          </a:p>
        </p:txBody>
      </p:sp>
      <p:sp>
        <p:nvSpPr>
          <p:cNvPr id="3" name="Content Placeholder 2">
            <a:extLst>
              <a:ext uri="{FF2B5EF4-FFF2-40B4-BE49-F238E27FC236}">
                <a16:creationId xmlns:a16="http://schemas.microsoft.com/office/drawing/2014/main" id="{A17AD6FD-944E-6B4C-B432-DFB73E1A981B}"/>
              </a:ext>
            </a:extLst>
          </p:cNvPr>
          <p:cNvSpPr>
            <a:spLocks noGrp="1"/>
          </p:cNvSpPr>
          <p:nvPr>
            <p:ph idx="1"/>
          </p:nvPr>
        </p:nvSpPr>
        <p:spPr>
          <a:xfrm>
            <a:off x="2152650" y="1355023"/>
            <a:ext cx="7886700" cy="4351338"/>
          </a:xfrm>
        </p:spPr>
        <p:txBody>
          <a:bodyPr/>
          <a:lstStyle/>
          <a:p>
            <a:pPr marL="0" indent="0">
              <a:buNone/>
            </a:pPr>
            <a:r>
              <a:rPr lang="en-US" dirty="0"/>
              <a:t>If you have a chance to go on a one-day trip with foreign friend, where would you go?</a:t>
            </a:r>
          </a:p>
          <a:p>
            <a:pPr>
              <a:buFontTx/>
              <a:buChar char="-"/>
            </a:pPr>
            <a:r>
              <a:rPr lang="en-US" dirty="0"/>
              <a:t>Name of the place</a:t>
            </a:r>
          </a:p>
          <a:p>
            <a:pPr>
              <a:buFontTx/>
              <a:buChar char="-"/>
            </a:pPr>
            <a:r>
              <a:rPr lang="en-US" dirty="0"/>
              <a:t>Activities during the day</a:t>
            </a:r>
          </a:p>
        </p:txBody>
      </p:sp>
    </p:spTree>
    <p:extLst>
      <p:ext uri="{BB962C8B-B14F-4D97-AF65-F5344CB8AC3E}">
        <p14:creationId xmlns:p14="http://schemas.microsoft.com/office/powerpoint/2010/main" val="316306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78798"/>
            <a:ext cx="10515600" cy="1325563"/>
          </a:xfrm>
        </p:spPr>
        <p:txBody>
          <a:bodyPr/>
          <a:lstStyle/>
          <a:p>
            <a:r>
              <a:rPr lang="en-US" b="1" dirty="0">
                <a:solidFill>
                  <a:srgbClr val="FF0000"/>
                </a:solidFill>
              </a:rPr>
              <a:t>I. ENOUGH, TOO, SO THAT, SUCH THAT</a:t>
            </a:r>
          </a:p>
        </p:txBody>
      </p:sp>
      <p:sp>
        <p:nvSpPr>
          <p:cNvPr id="3" name="Content Placeholder 2"/>
          <p:cNvSpPr>
            <a:spLocks noGrp="1"/>
          </p:cNvSpPr>
          <p:nvPr>
            <p:ph idx="1"/>
          </p:nvPr>
        </p:nvSpPr>
        <p:spPr>
          <a:xfrm>
            <a:off x="838200" y="1209964"/>
            <a:ext cx="10515600" cy="5458691"/>
          </a:xfrm>
        </p:spPr>
        <p:txBody>
          <a:bodyPr>
            <a:normAutofit/>
          </a:bodyPr>
          <a:lstStyle/>
          <a:p>
            <a:pPr marL="0" indent="0">
              <a:buNone/>
            </a:pPr>
            <a:r>
              <a:rPr lang="en-US" sz="3600" b="1" dirty="0">
                <a:solidFill>
                  <a:srgbClr val="0070C0"/>
                </a:solidFill>
              </a:rPr>
              <a:t>2/ TOO…TO…</a:t>
            </a:r>
          </a:p>
          <a:p>
            <a:pPr marL="0" indent="0">
              <a:buNone/>
            </a:pPr>
            <a:r>
              <a:rPr lang="en-US" i="1" dirty="0"/>
              <a:t>The food is too hot for us to eat.</a:t>
            </a:r>
          </a:p>
          <a:p>
            <a:pPr marL="0" indent="0">
              <a:buNone/>
            </a:pPr>
            <a:r>
              <a:rPr lang="en-US" sz="3600" b="1" dirty="0">
                <a:solidFill>
                  <a:srgbClr val="000000"/>
                </a:solidFill>
              </a:rPr>
              <a:t>S + be + too + adj + </a:t>
            </a:r>
            <a:r>
              <a:rPr lang="en-US" sz="3600" b="1" dirty="0"/>
              <a:t>(for sb) + to V…</a:t>
            </a:r>
          </a:p>
          <a:p>
            <a:pPr marL="0" lvl="0" indent="0">
              <a:buNone/>
            </a:pPr>
            <a:r>
              <a:rPr lang="en-US" i="1" dirty="0"/>
              <a:t>He drove too quickly for anyone to catch him up</a:t>
            </a:r>
            <a:r>
              <a:rPr lang="en-US" i="1" dirty="0">
                <a:solidFill>
                  <a:prstClr val="black"/>
                </a:solidFill>
              </a:rPr>
              <a:t>.</a:t>
            </a:r>
            <a:endParaRPr lang="en-US" sz="3600" b="1" dirty="0"/>
          </a:p>
          <a:p>
            <a:pPr marL="0" indent="0">
              <a:buNone/>
            </a:pPr>
            <a:r>
              <a:rPr lang="en-US" sz="3600" b="1" dirty="0"/>
              <a:t>S + V + too + adv + (for sb) + to V…</a:t>
            </a:r>
            <a:endParaRPr lang="en-US" sz="3600" dirty="0"/>
          </a:p>
        </p:txBody>
      </p:sp>
    </p:spTree>
    <p:extLst>
      <p:ext uri="{BB962C8B-B14F-4D97-AF65-F5344CB8AC3E}">
        <p14:creationId xmlns:p14="http://schemas.microsoft.com/office/powerpoint/2010/main" val="394817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78798"/>
            <a:ext cx="10515600" cy="1325563"/>
          </a:xfrm>
        </p:spPr>
        <p:txBody>
          <a:bodyPr/>
          <a:lstStyle/>
          <a:p>
            <a:r>
              <a:rPr lang="en-US" b="1" dirty="0">
                <a:solidFill>
                  <a:srgbClr val="FF0000"/>
                </a:solidFill>
              </a:rPr>
              <a:t>I. ENOUGH, TOO, SO THAT, SUCH THAT</a:t>
            </a:r>
          </a:p>
        </p:txBody>
      </p:sp>
      <p:sp>
        <p:nvSpPr>
          <p:cNvPr id="3" name="Content Placeholder 2"/>
          <p:cNvSpPr>
            <a:spLocks noGrp="1"/>
          </p:cNvSpPr>
          <p:nvPr>
            <p:ph idx="1"/>
          </p:nvPr>
        </p:nvSpPr>
        <p:spPr>
          <a:xfrm>
            <a:off x="838200" y="1209964"/>
            <a:ext cx="10515600" cy="5458691"/>
          </a:xfrm>
        </p:spPr>
        <p:txBody>
          <a:bodyPr>
            <a:normAutofit/>
          </a:bodyPr>
          <a:lstStyle/>
          <a:p>
            <a:pPr marL="0" indent="0">
              <a:buNone/>
            </a:pPr>
            <a:r>
              <a:rPr lang="en-US" sz="3600" b="1" dirty="0">
                <a:solidFill>
                  <a:srgbClr val="0070C0"/>
                </a:solidFill>
              </a:rPr>
              <a:t>3/ SO…THAT…</a:t>
            </a:r>
          </a:p>
          <a:p>
            <a:pPr marL="0" indent="0">
              <a:buNone/>
            </a:pPr>
            <a:r>
              <a:rPr lang="en-US" i="1" dirty="0"/>
              <a:t>The food was so hot that we couldn’t eat it.</a:t>
            </a:r>
          </a:p>
          <a:p>
            <a:pPr marL="0" indent="0">
              <a:buNone/>
            </a:pPr>
            <a:r>
              <a:rPr lang="en-US" sz="3600" b="1" dirty="0"/>
              <a:t>S + be + so + adj + that + S + V…</a:t>
            </a:r>
          </a:p>
          <a:p>
            <a:pPr marL="0" lvl="0" indent="0">
              <a:buNone/>
            </a:pPr>
            <a:r>
              <a:rPr lang="en-US" i="1" dirty="0"/>
              <a:t>He drove so quickly that no one could catch him up</a:t>
            </a:r>
            <a:r>
              <a:rPr lang="en-US" i="1" dirty="0">
                <a:solidFill>
                  <a:prstClr val="black"/>
                </a:solidFill>
              </a:rPr>
              <a:t>.</a:t>
            </a:r>
            <a:endParaRPr lang="en-US" sz="3600" b="1" dirty="0"/>
          </a:p>
          <a:p>
            <a:pPr marL="0" indent="0">
              <a:buNone/>
            </a:pPr>
            <a:r>
              <a:rPr lang="en-US" sz="3600" b="1" dirty="0"/>
              <a:t>S + V + so + adv + that + S + V…</a:t>
            </a:r>
          </a:p>
          <a:p>
            <a:pPr marL="0" indent="0">
              <a:buNone/>
            </a:pPr>
            <a:r>
              <a:rPr lang="en-US" sz="3600" b="1" dirty="0">
                <a:solidFill>
                  <a:srgbClr val="0070C0"/>
                </a:solidFill>
              </a:rPr>
              <a:t>4/ SUCH…THAT…</a:t>
            </a:r>
          </a:p>
          <a:p>
            <a:pPr marL="0" indent="0">
              <a:buNone/>
            </a:pPr>
            <a:r>
              <a:rPr lang="en-US" i="1" dirty="0"/>
              <a:t>She is such a beautiful girl that everyone likes her.</a:t>
            </a:r>
          </a:p>
          <a:p>
            <a:pPr marL="0" indent="0">
              <a:buNone/>
            </a:pPr>
            <a:r>
              <a:rPr lang="en-US" i="1" dirty="0"/>
              <a:t>It was such bad weather that we had to cancel the race.</a:t>
            </a:r>
          </a:p>
          <a:p>
            <a:pPr marL="0" indent="0">
              <a:buNone/>
            </a:pPr>
            <a:r>
              <a:rPr lang="en-US" sz="3600" b="1" dirty="0"/>
              <a:t>S + V + such + (a/an) + adj + noun + that + S + V</a:t>
            </a:r>
            <a:endParaRPr lang="en-US" sz="3600" dirty="0"/>
          </a:p>
          <a:p>
            <a:pPr marL="0" indent="0">
              <a:buNone/>
            </a:pPr>
            <a:endParaRPr lang="en-US" dirty="0"/>
          </a:p>
        </p:txBody>
      </p:sp>
    </p:spTree>
    <p:extLst>
      <p:ext uri="{BB962C8B-B14F-4D97-AF65-F5344CB8AC3E}">
        <p14:creationId xmlns:p14="http://schemas.microsoft.com/office/powerpoint/2010/main" val="36079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78798"/>
            <a:ext cx="10515600" cy="1325563"/>
          </a:xfrm>
        </p:spPr>
        <p:txBody>
          <a:bodyPr/>
          <a:lstStyle/>
          <a:p>
            <a:r>
              <a:rPr lang="en-US" b="1" dirty="0">
                <a:solidFill>
                  <a:srgbClr val="FF0000"/>
                </a:solidFill>
              </a:rPr>
              <a:t>I. ENOUGH, TOO, SO THAT, SUCH THAT</a:t>
            </a:r>
          </a:p>
        </p:txBody>
      </p:sp>
      <p:sp>
        <p:nvSpPr>
          <p:cNvPr id="3" name="Content Placeholder 2"/>
          <p:cNvSpPr>
            <a:spLocks noGrp="1"/>
          </p:cNvSpPr>
          <p:nvPr>
            <p:ph idx="1"/>
          </p:nvPr>
        </p:nvSpPr>
        <p:spPr>
          <a:xfrm>
            <a:off x="838200" y="1209964"/>
            <a:ext cx="10515600" cy="5458691"/>
          </a:xfrm>
        </p:spPr>
        <p:txBody>
          <a:bodyPr>
            <a:normAutofit fontScale="92500"/>
          </a:bodyPr>
          <a:lstStyle/>
          <a:p>
            <a:pPr marL="0" indent="0">
              <a:buNone/>
            </a:pPr>
            <a:r>
              <a:rPr lang="en-US" sz="3500" b="1" dirty="0">
                <a:solidFill>
                  <a:srgbClr val="0066CC"/>
                </a:solidFill>
              </a:rPr>
              <a:t>1.  It was such an expensive house that we couldn’t buy it.</a:t>
            </a:r>
          </a:p>
          <a:p>
            <a:pPr marL="0" indent="0">
              <a:buNone/>
            </a:pPr>
            <a:r>
              <a:rPr lang="en-US" sz="3500" dirty="0"/>
              <a:t>→ The house was so _______________________________</a:t>
            </a:r>
          </a:p>
          <a:p>
            <a:pPr marL="0" indent="0">
              <a:buNone/>
            </a:pPr>
            <a:r>
              <a:rPr lang="en-US" sz="3500" dirty="0"/>
              <a:t>→ The house was too______________________________</a:t>
            </a:r>
          </a:p>
          <a:p>
            <a:pPr marL="0" indent="0">
              <a:buNone/>
            </a:pPr>
            <a:r>
              <a:rPr lang="en-US" sz="3500" dirty="0"/>
              <a:t>→ The house wasn’t _______________________________</a:t>
            </a:r>
          </a:p>
          <a:p>
            <a:pPr marL="0" indent="0">
              <a:buNone/>
            </a:pPr>
            <a:br>
              <a:rPr lang="en-US" sz="3500" dirty="0"/>
            </a:br>
            <a:r>
              <a:rPr lang="en-US" sz="3500" b="1" dirty="0">
                <a:solidFill>
                  <a:srgbClr val="0070C0"/>
                </a:solidFill>
              </a:rPr>
              <a:t>2. He did so well in the exam that he ranked 1</a:t>
            </a:r>
            <a:r>
              <a:rPr lang="en-US" sz="3500" b="1" baseline="30000" dirty="0">
                <a:solidFill>
                  <a:srgbClr val="0070C0"/>
                </a:solidFill>
              </a:rPr>
              <a:t>st</a:t>
            </a:r>
            <a:r>
              <a:rPr lang="en-US" sz="3500" b="1" dirty="0">
                <a:solidFill>
                  <a:srgbClr val="0070C0"/>
                </a:solidFill>
              </a:rPr>
              <a:t> in his class.</a:t>
            </a:r>
            <a:br>
              <a:rPr lang="en-US" sz="3500" dirty="0">
                <a:solidFill>
                  <a:srgbClr val="00B0F0"/>
                </a:solidFill>
              </a:rPr>
            </a:br>
            <a:r>
              <a:rPr lang="en-US" sz="3500" dirty="0"/>
              <a:t>→ He did ________________________________________</a:t>
            </a:r>
          </a:p>
        </p:txBody>
      </p:sp>
      <p:sp>
        <p:nvSpPr>
          <p:cNvPr id="4" name="TextBox 3">
            <a:extLst>
              <a:ext uri="{FF2B5EF4-FFF2-40B4-BE49-F238E27FC236}">
                <a16:creationId xmlns:a16="http://schemas.microsoft.com/office/drawing/2014/main" id="{F6C95D61-2834-7847-AC77-C62F16D0C6E0}"/>
              </a:ext>
            </a:extLst>
          </p:cNvPr>
          <p:cNvSpPr txBox="1"/>
          <p:nvPr/>
        </p:nvSpPr>
        <p:spPr>
          <a:xfrm>
            <a:off x="4669970" y="1794963"/>
            <a:ext cx="5178854" cy="523220"/>
          </a:xfrm>
          <a:prstGeom prst="rect">
            <a:avLst/>
          </a:prstGeom>
          <a:noFill/>
        </p:spPr>
        <p:txBody>
          <a:bodyPr wrap="none" rtlCol="0">
            <a:spAutoFit/>
          </a:bodyPr>
          <a:lstStyle/>
          <a:p>
            <a:r>
              <a:rPr lang="en-US" sz="2800" dirty="0">
                <a:solidFill>
                  <a:schemeClr val="accent2">
                    <a:lumMod val="75000"/>
                  </a:schemeClr>
                </a:solidFill>
              </a:rPr>
              <a:t>e</a:t>
            </a:r>
            <a:r>
              <a:rPr lang="en-VN" sz="2800" dirty="0">
                <a:solidFill>
                  <a:schemeClr val="accent2">
                    <a:lumMod val="75000"/>
                  </a:schemeClr>
                </a:solidFill>
              </a:rPr>
              <a:t>xpensive that </a:t>
            </a:r>
            <a:r>
              <a:rPr lang="en-US" sz="2800" dirty="0">
                <a:solidFill>
                  <a:schemeClr val="accent2">
                    <a:lumMod val="75000"/>
                  </a:schemeClr>
                </a:solidFill>
              </a:rPr>
              <a:t>we couldn’t buy it.</a:t>
            </a:r>
            <a:r>
              <a:rPr lang="en-VN" sz="2800" dirty="0">
                <a:solidFill>
                  <a:schemeClr val="accent2">
                    <a:lumMod val="75000"/>
                  </a:schemeClr>
                </a:solidFill>
              </a:rPr>
              <a:t> </a:t>
            </a:r>
          </a:p>
        </p:txBody>
      </p:sp>
      <p:sp>
        <p:nvSpPr>
          <p:cNvPr id="5" name="TextBox 4">
            <a:extLst>
              <a:ext uri="{FF2B5EF4-FFF2-40B4-BE49-F238E27FC236}">
                <a16:creationId xmlns:a16="http://schemas.microsoft.com/office/drawing/2014/main" id="{8D538E92-DCE6-E24A-8F4B-95E1DFAF1570}"/>
              </a:ext>
            </a:extLst>
          </p:cNvPr>
          <p:cNvSpPr txBox="1"/>
          <p:nvPr/>
        </p:nvSpPr>
        <p:spPr>
          <a:xfrm>
            <a:off x="4669970" y="2362449"/>
            <a:ext cx="3801810" cy="523220"/>
          </a:xfrm>
          <a:prstGeom prst="rect">
            <a:avLst/>
          </a:prstGeom>
          <a:noFill/>
        </p:spPr>
        <p:txBody>
          <a:bodyPr wrap="none" rtlCol="0">
            <a:spAutoFit/>
          </a:bodyPr>
          <a:lstStyle/>
          <a:p>
            <a:r>
              <a:rPr lang="en-US" sz="2800" dirty="0">
                <a:solidFill>
                  <a:schemeClr val="accent2">
                    <a:lumMod val="75000"/>
                  </a:schemeClr>
                </a:solidFill>
              </a:rPr>
              <a:t>e</a:t>
            </a:r>
            <a:r>
              <a:rPr lang="en-VN" sz="2800" dirty="0">
                <a:solidFill>
                  <a:schemeClr val="accent2">
                    <a:lumMod val="75000"/>
                  </a:schemeClr>
                </a:solidFill>
              </a:rPr>
              <a:t>xpensive for </a:t>
            </a:r>
            <a:r>
              <a:rPr lang="en-US" sz="2800" dirty="0">
                <a:solidFill>
                  <a:schemeClr val="accent2">
                    <a:lumMod val="75000"/>
                  </a:schemeClr>
                </a:solidFill>
              </a:rPr>
              <a:t>us to buy .</a:t>
            </a:r>
            <a:r>
              <a:rPr lang="en-VN" sz="2800" dirty="0">
                <a:solidFill>
                  <a:schemeClr val="accent2">
                    <a:lumMod val="75000"/>
                  </a:schemeClr>
                </a:solidFill>
              </a:rPr>
              <a:t> </a:t>
            </a:r>
          </a:p>
        </p:txBody>
      </p:sp>
      <p:sp>
        <p:nvSpPr>
          <p:cNvPr id="6" name="TextBox 5">
            <a:extLst>
              <a:ext uri="{FF2B5EF4-FFF2-40B4-BE49-F238E27FC236}">
                <a16:creationId xmlns:a16="http://schemas.microsoft.com/office/drawing/2014/main" id="{2E0D92CC-2AD0-6B4E-8243-976FD147FE20}"/>
              </a:ext>
            </a:extLst>
          </p:cNvPr>
          <p:cNvSpPr txBox="1"/>
          <p:nvPr/>
        </p:nvSpPr>
        <p:spPr>
          <a:xfrm>
            <a:off x="4669970" y="2883766"/>
            <a:ext cx="4423134" cy="523220"/>
          </a:xfrm>
          <a:prstGeom prst="rect">
            <a:avLst/>
          </a:prstGeom>
          <a:noFill/>
        </p:spPr>
        <p:txBody>
          <a:bodyPr wrap="none" rtlCol="0">
            <a:spAutoFit/>
          </a:bodyPr>
          <a:lstStyle/>
          <a:p>
            <a:r>
              <a:rPr lang="en-US" sz="2800" dirty="0">
                <a:solidFill>
                  <a:schemeClr val="accent2">
                    <a:lumMod val="75000"/>
                  </a:schemeClr>
                </a:solidFill>
              </a:rPr>
              <a:t>cheap enough</a:t>
            </a:r>
            <a:r>
              <a:rPr lang="en-VN" sz="2800" dirty="0">
                <a:solidFill>
                  <a:schemeClr val="accent2">
                    <a:lumMod val="75000"/>
                  </a:schemeClr>
                </a:solidFill>
              </a:rPr>
              <a:t> for </a:t>
            </a:r>
            <a:r>
              <a:rPr lang="en-US" sz="2800" dirty="0">
                <a:solidFill>
                  <a:schemeClr val="accent2">
                    <a:lumMod val="75000"/>
                  </a:schemeClr>
                </a:solidFill>
              </a:rPr>
              <a:t>us to buy .</a:t>
            </a:r>
            <a:r>
              <a:rPr lang="en-VN" sz="2800" dirty="0">
                <a:solidFill>
                  <a:schemeClr val="accent2">
                    <a:lumMod val="75000"/>
                  </a:schemeClr>
                </a:solidFill>
              </a:rPr>
              <a:t> </a:t>
            </a:r>
          </a:p>
        </p:txBody>
      </p:sp>
      <p:sp>
        <p:nvSpPr>
          <p:cNvPr id="7" name="TextBox 6">
            <a:extLst>
              <a:ext uri="{FF2B5EF4-FFF2-40B4-BE49-F238E27FC236}">
                <a16:creationId xmlns:a16="http://schemas.microsoft.com/office/drawing/2014/main" id="{1907FBC0-2A3E-7E41-B289-539CA9D9E92B}"/>
              </a:ext>
            </a:extLst>
          </p:cNvPr>
          <p:cNvSpPr txBox="1"/>
          <p:nvPr/>
        </p:nvSpPr>
        <p:spPr>
          <a:xfrm>
            <a:off x="2852056" y="4354535"/>
            <a:ext cx="7000827" cy="523220"/>
          </a:xfrm>
          <a:prstGeom prst="rect">
            <a:avLst/>
          </a:prstGeom>
          <a:noFill/>
        </p:spPr>
        <p:txBody>
          <a:bodyPr wrap="none" rtlCol="0">
            <a:spAutoFit/>
          </a:bodyPr>
          <a:lstStyle/>
          <a:p>
            <a:r>
              <a:rPr lang="en-US" sz="2800" dirty="0">
                <a:solidFill>
                  <a:schemeClr val="accent2">
                    <a:lumMod val="75000"/>
                  </a:schemeClr>
                </a:solidFill>
              </a:rPr>
              <a:t>well enough in the exam </a:t>
            </a:r>
            <a:r>
              <a:rPr lang="en-US" sz="2800">
                <a:solidFill>
                  <a:schemeClr val="accent2">
                    <a:lumMod val="75000"/>
                  </a:schemeClr>
                </a:solidFill>
              </a:rPr>
              <a:t>to rank </a:t>
            </a:r>
            <a:r>
              <a:rPr lang="en-US" sz="2800" dirty="0">
                <a:solidFill>
                  <a:schemeClr val="accent2">
                    <a:lumMod val="75000"/>
                  </a:schemeClr>
                </a:solidFill>
              </a:rPr>
              <a:t>1</a:t>
            </a:r>
            <a:r>
              <a:rPr lang="en-US" sz="2800" baseline="30000" dirty="0">
                <a:solidFill>
                  <a:schemeClr val="accent2">
                    <a:lumMod val="75000"/>
                  </a:schemeClr>
                </a:solidFill>
              </a:rPr>
              <a:t>st</a:t>
            </a:r>
            <a:r>
              <a:rPr lang="en-US" sz="2800" dirty="0">
                <a:solidFill>
                  <a:schemeClr val="accent2">
                    <a:lumMod val="75000"/>
                  </a:schemeClr>
                </a:solidFill>
              </a:rPr>
              <a:t> in his class.</a:t>
            </a:r>
            <a:endParaRPr lang="en-VN" sz="2800" dirty="0">
              <a:solidFill>
                <a:schemeClr val="accent2">
                  <a:lumMod val="75000"/>
                </a:schemeClr>
              </a:solidFill>
            </a:endParaRPr>
          </a:p>
        </p:txBody>
      </p:sp>
    </p:spTree>
    <p:extLst>
      <p:ext uri="{BB962C8B-B14F-4D97-AF65-F5344CB8AC3E}">
        <p14:creationId xmlns:p14="http://schemas.microsoft.com/office/powerpoint/2010/main" val="416525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2509"/>
            <a:ext cx="10515600" cy="5844454"/>
          </a:xfrm>
        </p:spPr>
        <p:txBody>
          <a:bodyPr>
            <a:normAutofit fontScale="92500"/>
          </a:bodyPr>
          <a:lstStyle/>
          <a:p>
            <a:pPr marL="0" indent="0">
              <a:buNone/>
            </a:pPr>
            <a:br>
              <a:rPr lang="en-US" dirty="0"/>
            </a:br>
            <a:r>
              <a:rPr lang="en-US" sz="3600" b="1" dirty="0">
                <a:solidFill>
                  <a:srgbClr val="00B0F0"/>
                </a:solidFill>
              </a:rPr>
              <a:t>3. This room is too dark for me to study</a:t>
            </a:r>
            <a:r>
              <a:rPr lang="en-US" sz="3600" b="1" dirty="0"/>
              <a:t>.</a:t>
            </a:r>
            <a:br>
              <a:rPr lang="en-US" sz="3600" dirty="0"/>
            </a:br>
            <a:r>
              <a:rPr lang="en-US" sz="3600" dirty="0"/>
              <a:t>→ This room is so ________________________________</a:t>
            </a:r>
          </a:p>
          <a:p>
            <a:pPr marL="0" indent="0">
              <a:buNone/>
            </a:pPr>
            <a:r>
              <a:rPr lang="en-US" sz="3600" dirty="0"/>
              <a:t>→ It is _________________________________________</a:t>
            </a:r>
          </a:p>
          <a:p>
            <a:pPr marL="0" indent="0">
              <a:buNone/>
            </a:pPr>
            <a:br>
              <a:rPr lang="en-US" sz="3600" dirty="0"/>
            </a:br>
            <a:r>
              <a:rPr lang="en-US" sz="3600" b="1" dirty="0">
                <a:solidFill>
                  <a:srgbClr val="00B0F0"/>
                </a:solidFill>
              </a:rPr>
              <a:t>4. These rooms are too small for us to hold the meeting</a:t>
            </a:r>
          </a:p>
          <a:p>
            <a:pPr marL="0" indent="0">
              <a:buNone/>
            </a:pPr>
            <a:r>
              <a:rPr lang="en-US" sz="3600" dirty="0"/>
              <a:t>→ These rooms aren’t _____________________________</a:t>
            </a:r>
          </a:p>
          <a:p>
            <a:pPr marL="0" indent="0">
              <a:buNone/>
            </a:pPr>
            <a:r>
              <a:rPr lang="en-US" sz="3600" dirty="0"/>
              <a:t>→ These rooms are so _____________________________</a:t>
            </a:r>
          </a:p>
          <a:p>
            <a:pPr marL="0" indent="0">
              <a:buNone/>
            </a:pPr>
            <a:r>
              <a:rPr lang="en-US" sz="3600" dirty="0"/>
              <a:t>→ They are ______________________________________</a:t>
            </a:r>
          </a:p>
        </p:txBody>
      </p:sp>
      <p:sp>
        <p:nvSpPr>
          <p:cNvPr id="4" name="TextBox 3">
            <a:extLst>
              <a:ext uri="{FF2B5EF4-FFF2-40B4-BE49-F238E27FC236}">
                <a16:creationId xmlns:a16="http://schemas.microsoft.com/office/drawing/2014/main" id="{7FC33CB3-678C-8B45-AE64-881866C430C2}"/>
              </a:ext>
            </a:extLst>
          </p:cNvPr>
          <p:cNvSpPr txBox="1"/>
          <p:nvPr/>
        </p:nvSpPr>
        <p:spPr>
          <a:xfrm>
            <a:off x="4354285" y="1130934"/>
            <a:ext cx="3515386" cy="523220"/>
          </a:xfrm>
          <a:prstGeom prst="rect">
            <a:avLst/>
          </a:prstGeom>
          <a:noFill/>
        </p:spPr>
        <p:txBody>
          <a:bodyPr wrap="none" rtlCol="0">
            <a:spAutoFit/>
          </a:bodyPr>
          <a:lstStyle/>
          <a:p>
            <a:r>
              <a:rPr lang="en-US" sz="2800" dirty="0">
                <a:solidFill>
                  <a:schemeClr val="accent2">
                    <a:lumMod val="75000"/>
                  </a:schemeClr>
                </a:solidFill>
              </a:rPr>
              <a:t>dark that I can’t study.</a:t>
            </a:r>
            <a:r>
              <a:rPr lang="en-VN" sz="2800" dirty="0">
                <a:solidFill>
                  <a:schemeClr val="accent2">
                    <a:lumMod val="75000"/>
                  </a:schemeClr>
                </a:solidFill>
              </a:rPr>
              <a:t> </a:t>
            </a:r>
          </a:p>
        </p:txBody>
      </p:sp>
      <p:sp>
        <p:nvSpPr>
          <p:cNvPr id="5" name="TextBox 4">
            <a:extLst>
              <a:ext uri="{FF2B5EF4-FFF2-40B4-BE49-F238E27FC236}">
                <a16:creationId xmlns:a16="http://schemas.microsoft.com/office/drawing/2014/main" id="{60330F7E-E291-294C-B90E-C29C58B9C112}"/>
              </a:ext>
            </a:extLst>
          </p:cNvPr>
          <p:cNvSpPr txBox="1"/>
          <p:nvPr/>
        </p:nvSpPr>
        <p:spPr>
          <a:xfrm>
            <a:off x="2427513" y="1729527"/>
            <a:ext cx="5412379" cy="523220"/>
          </a:xfrm>
          <a:prstGeom prst="rect">
            <a:avLst/>
          </a:prstGeom>
          <a:noFill/>
        </p:spPr>
        <p:txBody>
          <a:bodyPr wrap="none" rtlCol="0">
            <a:spAutoFit/>
          </a:bodyPr>
          <a:lstStyle/>
          <a:p>
            <a:r>
              <a:rPr lang="en-US" sz="2800" dirty="0">
                <a:solidFill>
                  <a:schemeClr val="accent2">
                    <a:lumMod val="75000"/>
                  </a:schemeClr>
                </a:solidFill>
              </a:rPr>
              <a:t>such a dark room that I can’t study.</a:t>
            </a:r>
            <a:r>
              <a:rPr lang="en-VN" sz="2800" dirty="0">
                <a:solidFill>
                  <a:schemeClr val="accent2">
                    <a:lumMod val="75000"/>
                  </a:schemeClr>
                </a:solidFill>
              </a:rPr>
              <a:t> </a:t>
            </a:r>
          </a:p>
        </p:txBody>
      </p:sp>
      <p:sp>
        <p:nvSpPr>
          <p:cNvPr id="6" name="TextBox 5">
            <a:extLst>
              <a:ext uri="{FF2B5EF4-FFF2-40B4-BE49-F238E27FC236}">
                <a16:creationId xmlns:a16="http://schemas.microsoft.com/office/drawing/2014/main" id="{8133DC59-A1E4-7D47-90B0-3BC436D4AEB7}"/>
              </a:ext>
            </a:extLst>
          </p:cNvPr>
          <p:cNvSpPr txBox="1"/>
          <p:nvPr/>
        </p:nvSpPr>
        <p:spPr>
          <a:xfrm>
            <a:off x="4766129" y="3354652"/>
            <a:ext cx="6207084" cy="523220"/>
          </a:xfrm>
          <a:prstGeom prst="rect">
            <a:avLst/>
          </a:prstGeom>
          <a:noFill/>
        </p:spPr>
        <p:txBody>
          <a:bodyPr wrap="none" rtlCol="0">
            <a:spAutoFit/>
          </a:bodyPr>
          <a:lstStyle/>
          <a:p>
            <a:r>
              <a:rPr lang="en-US" sz="2800" dirty="0">
                <a:solidFill>
                  <a:schemeClr val="accent2">
                    <a:lumMod val="75000"/>
                  </a:schemeClr>
                </a:solidFill>
              </a:rPr>
              <a:t>large enough for us to hold the meeting.</a:t>
            </a:r>
            <a:r>
              <a:rPr lang="en-VN" sz="2800" dirty="0">
                <a:solidFill>
                  <a:schemeClr val="accent2">
                    <a:lumMod val="75000"/>
                  </a:schemeClr>
                </a:solidFill>
              </a:rPr>
              <a:t> </a:t>
            </a:r>
          </a:p>
        </p:txBody>
      </p:sp>
      <p:sp>
        <p:nvSpPr>
          <p:cNvPr id="7" name="TextBox 6">
            <a:extLst>
              <a:ext uri="{FF2B5EF4-FFF2-40B4-BE49-F238E27FC236}">
                <a16:creationId xmlns:a16="http://schemas.microsoft.com/office/drawing/2014/main" id="{6F1D090E-0237-A949-AA60-945EBADB5EEB}"/>
              </a:ext>
            </a:extLst>
          </p:cNvPr>
          <p:cNvSpPr txBox="1"/>
          <p:nvPr/>
        </p:nvSpPr>
        <p:spPr>
          <a:xfrm>
            <a:off x="4766129" y="3898816"/>
            <a:ext cx="5721310" cy="523220"/>
          </a:xfrm>
          <a:prstGeom prst="rect">
            <a:avLst/>
          </a:prstGeom>
          <a:noFill/>
        </p:spPr>
        <p:txBody>
          <a:bodyPr wrap="none" rtlCol="0">
            <a:spAutoFit/>
          </a:bodyPr>
          <a:lstStyle/>
          <a:p>
            <a:r>
              <a:rPr lang="en-US" sz="2800" dirty="0">
                <a:solidFill>
                  <a:schemeClr val="accent2">
                    <a:lumMod val="75000"/>
                  </a:schemeClr>
                </a:solidFill>
              </a:rPr>
              <a:t>small that we can’t hold the meeting.</a:t>
            </a:r>
            <a:r>
              <a:rPr lang="en-VN" sz="2800" dirty="0">
                <a:solidFill>
                  <a:schemeClr val="accent2">
                    <a:lumMod val="75000"/>
                  </a:schemeClr>
                </a:solidFill>
              </a:rPr>
              <a:t> </a:t>
            </a:r>
          </a:p>
        </p:txBody>
      </p:sp>
      <p:sp>
        <p:nvSpPr>
          <p:cNvPr id="8" name="TextBox 7">
            <a:extLst>
              <a:ext uri="{FF2B5EF4-FFF2-40B4-BE49-F238E27FC236}">
                <a16:creationId xmlns:a16="http://schemas.microsoft.com/office/drawing/2014/main" id="{15017C96-3EAC-3C4E-AB94-096FEEF87E10}"/>
              </a:ext>
            </a:extLst>
          </p:cNvPr>
          <p:cNvSpPr txBox="1"/>
          <p:nvPr/>
        </p:nvSpPr>
        <p:spPr>
          <a:xfrm>
            <a:off x="3144157" y="4504197"/>
            <a:ext cx="7458004" cy="523220"/>
          </a:xfrm>
          <a:prstGeom prst="rect">
            <a:avLst/>
          </a:prstGeom>
          <a:noFill/>
        </p:spPr>
        <p:txBody>
          <a:bodyPr wrap="none" rtlCol="0">
            <a:spAutoFit/>
          </a:bodyPr>
          <a:lstStyle/>
          <a:p>
            <a:r>
              <a:rPr lang="en-US" sz="2800" dirty="0">
                <a:solidFill>
                  <a:schemeClr val="accent2">
                    <a:lumMod val="75000"/>
                  </a:schemeClr>
                </a:solidFill>
              </a:rPr>
              <a:t>such small rooms that we can’t hold the meeting.</a:t>
            </a:r>
            <a:r>
              <a:rPr lang="en-VN" sz="2800" dirty="0">
                <a:solidFill>
                  <a:schemeClr val="accent2">
                    <a:lumMod val="75000"/>
                  </a:schemeClr>
                </a:solidFill>
              </a:rPr>
              <a:t> </a:t>
            </a:r>
          </a:p>
        </p:txBody>
      </p:sp>
    </p:spTree>
    <p:extLst>
      <p:ext uri="{BB962C8B-B14F-4D97-AF65-F5344CB8AC3E}">
        <p14:creationId xmlns:p14="http://schemas.microsoft.com/office/powerpoint/2010/main" val="376197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II. PRESENT PERFECT</a:t>
            </a:r>
          </a:p>
        </p:txBody>
      </p:sp>
      <p:sp>
        <p:nvSpPr>
          <p:cNvPr id="3" name="Content Placeholder 2"/>
          <p:cNvSpPr>
            <a:spLocks noGrp="1"/>
          </p:cNvSpPr>
          <p:nvPr>
            <p:ph idx="1"/>
          </p:nvPr>
        </p:nvSpPr>
        <p:spPr>
          <a:xfrm>
            <a:off x="740229" y="1542596"/>
            <a:ext cx="10515600" cy="4351338"/>
          </a:xfrm>
        </p:spPr>
        <p:txBody>
          <a:bodyPr>
            <a:normAutofit/>
          </a:bodyPr>
          <a:lstStyle/>
          <a:p>
            <a:pPr marL="0" indent="0">
              <a:buNone/>
            </a:pPr>
            <a:r>
              <a:rPr lang="en-US" sz="3200" b="1" dirty="0"/>
              <a:t>S + have/has + V-ed/P.P…+ (for/since…)</a:t>
            </a:r>
          </a:p>
          <a:p>
            <a:pPr>
              <a:buFont typeface="Wingdings" pitchFamily="2" charset="2"/>
              <a:buChar char="à"/>
            </a:pPr>
            <a:r>
              <a:rPr lang="en-US" sz="3200" dirty="0">
                <a:sym typeface="Wingdings" pitchFamily="2" charset="2"/>
              </a:rPr>
              <a:t> They have waited for the bus for half an hour.</a:t>
            </a:r>
          </a:p>
          <a:p>
            <a:pPr marL="0" indent="0">
              <a:buNone/>
            </a:pPr>
            <a:r>
              <a:rPr lang="en-US" sz="3200" dirty="0">
                <a:solidFill>
                  <a:srgbClr val="7030A0"/>
                </a:solidFill>
                <a:sym typeface="Wingdings" pitchFamily="2" charset="2"/>
              </a:rPr>
              <a:t>FOR + a period of time (</a:t>
            </a:r>
            <a:r>
              <a:rPr lang="en-US" sz="3200" dirty="0" err="1">
                <a:solidFill>
                  <a:srgbClr val="7030A0"/>
                </a:solidFill>
                <a:sym typeface="Wingdings" pitchFamily="2" charset="2"/>
              </a:rPr>
              <a:t>khoảng</a:t>
            </a:r>
            <a:r>
              <a:rPr lang="en-US" sz="3200" dirty="0">
                <a:solidFill>
                  <a:srgbClr val="7030A0"/>
                </a:solidFill>
                <a:sym typeface="Wingdings" pitchFamily="2" charset="2"/>
              </a:rPr>
              <a:t> </a:t>
            </a:r>
            <a:r>
              <a:rPr lang="en-US" sz="3200" dirty="0" err="1">
                <a:solidFill>
                  <a:srgbClr val="7030A0"/>
                </a:solidFill>
                <a:sym typeface="Wingdings" pitchFamily="2" charset="2"/>
              </a:rPr>
              <a:t>thời</a:t>
            </a:r>
            <a:r>
              <a:rPr lang="en-US" sz="3200" dirty="0">
                <a:solidFill>
                  <a:srgbClr val="7030A0"/>
                </a:solidFill>
                <a:sym typeface="Wingdings" pitchFamily="2" charset="2"/>
              </a:rPr>
              <a:t> </a:t>
            </a:r>
            <a:r>
              <a:rPr lang="en-US" sz="3200" dirty="0" err="1">
                <a:solidFill>
                  <a:srgbClr val="7030A0"/>
                </a:solidFill>
                <a:sym typeface="Wingdings" pitchFamily="2" charset="2"/>
              </a:rPr>
              <a:t>gian</a:t>
            </a:r>
            <a:r>
              <a:rPr lang="en-US" sz="3200" dirty="0">
                <a:solidFill>
                  <a:srgbClr val="7030A0"/>
                </a:solidFill>
                <a:sym typeface="Wingdings" pitchFamily="2" charset="2"/>
              </a:rPr>
              <a:t>)</a:t>
            </a:r>
          </a:p>
          <a:p>
            <a:pPr marL="0" indent="0">
              <a:buNone/>
            </a:pPr>
            <a:r>
              <a:rPr lang="en-US" sz="3200" dirty="0">
                <a:solidFill>
                  <a:srgbClr val="7030A0"/>
                </a:solidFill>
                <a:sym typeface="Wingdings" pitchFamily="2" charset="2"/>
              </a:rPr>
              <a:t>SINCE + a point in time in the past (</a:t>
            </a:r>
            <a:r>
              <a:rPr lang="en-US" sz="3200" dirty="0" err="1">
                <a:solidFill>
                  <a:srgbClr val="7030A0"/>
                </a:solidFill>
                <a:sym typeface="Wingdings" pitchFamily="2" charset="2"/>
              </a:rPr>
              <a:t>thời</a:t>
            </a:r>
            <a:r>
              <a:rPr lang="en-US" sz="3200" dirty="0">
                <a:solidFill>
                  <a:srgbClr val="7030A0"/>
                </a:solidFill>
                <a:sym typeface="Wingdings" pitchFamily="2" charset="2"/>
              </a:rPr>
              <a:t> </a:t>
            </a:r>
            <a:r>
              <a:rPr lang="en-US" sz="3200" dirty="0" err="1">
                <a:solidFill>
                  <a:srgbClr val="7030A0"/>
                </a:solidFill>
                <a:sym typeface="Wingdings" pitchFamily="2" charset="2"/>
              </a:rPr>
              <a:t>điểm</a:t>
            </a:r>
            <a:r>
              <a:rPr lang="en-US" sz="3200" dirty="0">
                <a:solidFill>
                  <a:srgbClr val="7030A0"/>
                </a:solidFill>
                <a:sym typeface="Wingdings" pitchFamily="2" charset="2"/>
              </a:rPr>
              <a:t> </a:t>
            </a:r>
            <a:r>
              <a:rPr lang="en-US" sz="3200" dirty="0" err="1">
                <a:solidFill>
                  <a:srgbClr val="7030A0"/>
                </a:solidFill>
                <a:sym typeface="Wingdings" pitchFamily="2" charset="2"/>
              </a:rPr>
              <a:t>cụ</a:t>
            </a:r>
            <a:r>
              <a:rPr lang="en-US" sz="3200" dirty="0">
                <a:solidFill>
                  <a:srgbClr val="7030A0"/>
                </a:solidFill>
                <a:sym typeface="Wingdings" pitchFamily="2" charset="2"/>
              </a:rPr>
              <a:t> </a:t>
            </a:r>
            <a:r>
              <a:rPr lang="en-US" sz="3200" dirty="0" err="1">
                <a:solidFill>
                  <a:srgbClr val="7030A0"/>
                </a:solidFill>
                <a:sym typeface="Wingdings" pitchFamily="2" charset="2"/>
              </a:rPr>
              <a:t>thể</a:t>
            </a:r>
            <a:r>
              <a:rPr lang="en-US" sz="3200" dirty="0">
                <a:solidFill>
                  <a:srgbClr val="7030A0"/>
                </a:solidFill>
                <a:sym typeface="Wingdings" pitchFamily="2" charset="2"/>
              </a:rPr>
              <a:t> </a:t>
            </a:r>
            <a:r>
              <a:rPr lang="en-US" sz="3200" dirty="0" err="1">
                <a:solidFill>
                  <a:srgbClr val="7030A0"/>
                </a:solidFill>
                <a:sym typeface="Wingdings" pitchFamily="2" charset="2"/>
              </a:rPr>
              <a:t>trong</a:t>
            </a:r>
            <a:r>
              <a:rPr lang="en-US" sz="3200" dirty="0">
                <a:solidFill>
                  <a:srgbClr val="7030A0"/>
                </a:solidFill>
                <a:sym typeface="Wingdings" pitchFamily="2" charset="2"/>
              </a:rPr>
              <a:t> QK)</a:t>
            </a:r>
          </a:p>
          <a:p>
            <a:pPr marL="0" indent="0">
              <a:buNone/>
            </a:pPr>
            <a:r>
              <a:rPr lang="en-US" sz="3200" dirty="0">
                <a:sym typeface="Wingdings" pitchFamily="2" charset="2"/>
              </a:rPr>
              <a:t>* </a:t>
            </a:r>
            <a:r>
              <a:rPr lang="en-US" sz="3200" dirty="0">
                <a:solidFill>
                  <a:srgbClr val="0070C0"/>
                </a:solidFill>
                <a:sym typeface="Wingdings" pitchFamily="2" charset="2"/>
              </a:rPr>
              <a:t>SINCE + S + V(past)</a:t>
            </a:r>
          </a:p>
          <a:p>
            <a:pPr marL="0" indent="0">
              <a:buNone/>
            </a:pPr>
            <a:r>
              <a:rPr lang="en-US" sz="3200" dirty="0">
                <a:sym typeface="Wingdings" pitchFamily="2" charset="2"/>
              </a:rPr>
              <a:t>He has worked for this company since he graduated.</a:t>
            </a:r>
          </a:p>
        </p:txBody>
      </p:sp>
    </p:spTree>
    <p:extLst>
      <p:ext uri="{BB962C8B-B14F-4D97-AF65-F5344CB8AC3E}">
        <p14:creationId xmlns:p14="http://schemas.microsoft.com/office/powerpoint/2010/main" val="39198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II. PRESENT PERFECT</a:t>
            </a:r>
          </a:p>
        </p:txBody>
      </p:sp>
      <p:sp>
        <p:nvSpPr>
          <p:cNvPr id="3" name="Content Placeholder 2"/>
          <p:cNvSpPr>
            <a:spLocks noGrp="1"/>
          </p:cNvSpPr>
          <p:nvPr>
            <p:ph idx="1"/>
          </p:nvPr>
        </p:nvSpPr>
        <p:spPr>
          <a:xfrm>
            <a:off x="740229" y="1542596"/>
            <a:ext cx="10515600" cy="4351338"/>
          </a:xfrm>
        </p:spPr>
        <p:txBody>
          <a:bodyPr>
            <a:normAutofit/>
          </a:bodyPr>
          <a:lstStyle/>
          <a:p>
            <a:pPr marL="0" indent="0">
              <a:buNone/>
            </a:pPr>
            <a:r>
              <a:rPr lang="en-US" sz="3200" b="1" dirty="0">
                <a:solidFill>
                  <a:srgbClr val="0066CC"/>
                </a:solidFill>
              </a:rPr>
              <a:t>Present perfect </a:t>
            </a:r>
            <a:r>
              <a:rPr lang="en-US" sz="3200" b="1" dirty="0">
                <a:solidFill>
                  <a:srgbClr val="0066CC"/>
                </a:solidFill>
                <a:sym typeface="Wingdings" pitchFamily="2" charset="2"/>
              </a:rPr>
              <a:t> Past simple</a:t>
            </a:r>
          </a:p>
          <a:p>
            <a:pPr marL="0" indent="0">
              <a:buNone/>
            </a:pPr>
            <a:r>
              <a:rPr lang="en-US" b="1" dirty="0">
                <a:solidFill>
                  <a:schemeClr val="accent2">
                    <a:lumMod val="75000"/>
                  </a:schemeClr>
                </a:solidFill>
              </a:rPr>
              <a:t>S + have/has + V</a:t>
            </a:r>
            <a:r>
              <a:rPr lang="en-US" b="1" baseline="-25000" dirty="0">
                <a:solidFill>
                  <a:schemeClr val="accent2">
                    <a:lumMod val="75000"/>
                  </a:schemeClr>
                </a:solidFill>
              </a:rPr>
              <a:t>3/ed</a:t>
            </a:r>
            <a:r>
              <a:rPr lang="en-US" b="1" dirty="0">
                <a:solidFill>
                  <a:schemeClr val="accent2">
                    <a:lumMod val="75000"/>
                  </a:schemeClr>
                </a:solidFill>
              </a:rPr>
              <a:t>	for /since…</a:t>
            </a:r>
            <a:endParaRPr lang="en-VN" dirty="0">
              <a:solidFill>
                <a:schemeClr val="accent2">
                  <a:lumMod val="75000"/>
                </a:schemeClr>
              </a:solidFill>
            </a:endParaRPr>
          </a:p>
          <a:p>
            <a:pPr marL="0" indent="0">
              <a:buNone/>
            </a:pPr>
            <a:r>
              <a:rPr lang="vi-VN" dirty="0">
                <a:solidFill>
                  <a:schemeClr val="accent2">
                    <a:lumMod val="75000"/>
                  </a:schemeClr>
                </a:solidFill>
                <a:sym typeface="Wingdings" pitchFamily="2" charset="2"/>
              </a:rPr>
              <a:t></a:t>
            </a:r>
            <a:r>
              <a:rPr lang="vi-VN" dirty="0">
                <a:solidFill>
                  <a:schemeClr val="accent2">
                    <a:lumMod val="75000"/>
                  </a:schemeClr>
                </a:solidFill>
              </a:rPr>
              <a:t> </a:t>
            </a:r>
            <a:r>
              <a:rPr lang="en-US" b="1" dirty="0">
                <a:solidFill>
                  <a:schemeClr val="accent2">
                    <a:lumMod val="75000"/>
                  </a:schemeClr>
                </a:solidFill>
              </a:rPr>
              <a:t>S + started/began ( to V/ V</a:t>
            </a:r>
            <a:r>
              <a:rPr lang="en-US" b="1" baseline="-25000" dirty="0">
                <a:solidFill>
                  <a:schemeClr val="accent2">
                    <a:lumMod val="75000"/>
                  </a:schemeClr>
                </a:solidFill>
              </a:rPr>
              <a:t>ing</a:t>
            </a:r>
            <a:r>
              <a:rPr lang="en-US" b="1" dirty="0">
                <a:solidFill>
                  <a:schemeClr val="accent2">
                    <a:lumMod val="75000"/>
                  </a:schemeClr>
                </a:solidFill>
              </a:rPr>
              <a:t> )…ago/in/when..</a:t>
            </a:r>
            <a:endParaRPr lang="en-VN" dirty="0">
              <a:solidFill>
                <a:schemeClr val="accent2">
                  <a:lumMod val="75000"/>
                </a:schemeClr>
              </a:solidFill>
            </a:endParaRPr>
          </a:p>
          <a:p>
            <a:pPr marL="0" indent="0">
              <a:buNone/>
            </a:pPr>
            <a:r>
              <a:rPr lang="en-US" sz="3200" dirty="0">
                <a:sym typeface="Wingdings" pitchFamily="2" charset="2"/>
              </a:rPr>
              <a:t>Mary has played chess for 10 years.</a:t>
            </a:r>
          </a:p>
          <a:p>
            <a:pPr marL="0" indent="0">
              <a:buNone/>
            </a:pPr>
            <a:r>
              <a:rPr lang="en-US" sz="3200" dirty="0">
                <a:sym typeface="Wingdings" pitchFamily="2" charset="2"/>
              </a:rPr>
              <a:t>Mary started playing chess 10 years ago.</a:t>
            </a:r>
          </a:p>
          <a:p>
            <a:pPr marL="0" indent="0">
              <a:buNone/>
            </a:pPr>
            <a:r>
              <a:rPr lang="en-US" sz="3200" dirty="0">
                <a:sym typeface="Wingdings" pitchFamily="2" charset="2"/>
              </a:rPr>
              <a:t>They began to live here when they were 12.</a:t>
            </a:r>
          </a:p>
          <a:p>
            <a:pPr marL="0" indent="0">
              <a:buNone/>
            </a:pPr>
            <a:r>
              <a:rPr lang="en-US" sz="3200" dirty="0">
                <a:sym typeface="Wingdings" pitchFamily="2" charset="2"/>
              </a:rPr>
              <a:t> They have lived here since </a:t>
            </a:r>
            <a:r>
              <a:rPr lang="en-US" sz="3200">
                <a:sym typeface="Wingdings" pitchFamily="2" charset="2"/>
              </a:rPr>
              <a:t>they were </a:t>
            </a:r>
            <a:r>
              <a:rPr lang="en-US" sz="3200" dirty="0">
                <a:sym typeface="Wingdings" pitchFamily="2" charset="2"/>
              </a:rPr>
              <a:t>12.</a:t>
            </a:r>
          </a:p>
          <a:p>
            <a:pPr marL="0" indent="0">
              <a:buNone/>
            </a:pPr>
            <a:endParaRPr lang="en-US" sz="3200" dirty="0">
              <a:sym typeface="Wingdings" pitchFamily="2" charset="2"/>
            </a:endParaRPr>
          </a:p>
        </p:txBody>
      </p:sp>
    </p:spTree>
    <p:extLst>
      <p:ext uri="{BB962C8B-B14F-4D97-AF65-F5344CB8AC3E}">
        <p14:creationId xmlns:p14="http://schemas.microsoft.com/office/powerpoint/2010/main" val="216495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II. PRESENT PERFECT</a:t>
            </a:r>
          </a:p>
        </p:txBody>
      </p:sp>
      <p:sp>
        <p:nvSpPr>
          <p:cNvPr id="3" name="Content Placeholder 2"/>
          <p:cNvSpPr>
            <a:spLocks noGrp="1"/>
          </p:cNvSpPr>
          <p:nvPr>
            <p:ph idx="1"/>
          </p:nvPr>
        </p:nvSpPr>
        <p:spPr>
          <a:xfrm>
            <a:off x="740229" y="1542595"/>
            <a:ext cx="10515600" cy="4950279"/>
          </a:xfrm>
        </p:spPr>
        <p:txBody>
          <a:bodyPr>
            <a:normAutofit/>
          </a:bodyPr>
          <a:lstStyle/>
          <a:p>
            <a:pPr marL="0" indent="0">
              <a:buNone/>
            </a:pPr>
            <a:r>
              <a:rPr lang="en-US" sz="3200" b="1" dirty="0">
                <a:solidFill>
                  <a:srgbClr val="0066CC"/>
                </a:solidFill>
              </a:rPr>
              <a:t>Present perfect </a:t>
            </a:r>
            <a:r>
              <a:rPr lang="en-US" sz="3200" b="1" dirty="0">
                <a:solidFill>
                  <a:srgbClr val="0066CC"/>
                </a:solidFill>
                <a:sym typeface="Wingdings" pitchFamily="2" charset="2"/>
              </a:rPr>
              <a:t> Past simple</a:t>
            </a:r>
          </a:p>
          <a:p>
            <a:pPr marL="0" indent="0">
              <a:buNone/>
            </a:pPr>
            <a:r>
              <a:rPr lang="en-US" b="1" dirty="0">
                <a:solidFill>
                  <a:schemeClr val="accent2">
                    <a:lumMod val="75000"/>
                  </a:schemeClr>
                </a:solidFill>
              </a:rPr>
              <a:t>S + last V</a:t>
            </a:r>
            <a:r>
              <a:rPr lang="en-US" b="1" baseline="-25000" dirty="0">
                <a:solidFill>
                  <a:schemeClr val="accent2">
                    <a:lumMod val="75000"/>
                  </a:schemeClr>
                </a:solidFill>
              </a:rPr>
              <a:t>2/ed</a:t>
            </a:r>
            <a:r>
              <a:rPr lang="en-US" b="1" dirty="0">
                <a:solidFill>
                  <a:schemeClr val="accent2">
                    <a:lumMod val="75000"/>
                  </a:schemeClr>
                </a:solidFill>
              </a:rPr>
              <a:t>		ago/in/when…</a:t>
            </a:r>
          </a:p>
          <a:p>
            <a:pPr marL="0" indent="0">
              <a:buNone/>
            </a:pPr>
            <a:r>
              <a:rPr lang="en-US" b="1" dirty="0">
                <a:solidFill>
                  <a:schemeClr val="accent2">
                    <a:lumMod val="75000"/>
                  </a:schemeClr>
                </a:solidFill>
              </a:rPr>
              <a:t>The last time + S + V</a:t>
            </a:r>
            <a:r>
              <a:rPr lang="en-US" b="1" baseline="-25000" dirty="0">
                <a:solidFill>
                  <a:schemeClr val="accent2">
                    <a:lumMod val="75000"/>
                  </a:schemeClr>
                </a:solidFill>
              </a:rPr>
              <a:t>2/ed</a:t>
            </a:r>
            <a:r>
              <a:rPr lang="en-US" b="1" dirty="0">
                <a:solidFill>
                  <a:schemeClr val="accent2">
                    <a:lumMod val="75000"/>
                  </a:schemeClr>
                </a:solidFill>
              </a:rPr>
              <a:t>    … was + time</a:t>
            </a:r>
            <a:endParaRPr lang="en-VN" dirty="0">
              <a:solidFill>
                <a:schemeClr val="accent2">
                  <a:lumMod val="75000"/>
                </a:schemeClr>
              </a:solidFill>
            </a:endParaRPr>
          </a:p>
          <a:p>
            <a:pPr marL="0" indent="0">
              <a:buNone/>
            </a:pPr>
            <a:r>
              <a:rPr lang="vi-VN" dirty="0">
                <a:solidFill>
                  <a:schemeClr val="accent2">
                    <a:lumMod val="75000"/>
                  </a:schemeClr>
                </a:solidFill>
                <a:sym typeface="Wingdings" pitchFamily="2" charset="2"/>
              </a:rPr>
              <a:t></a:t>
            </a:r>
            <a:r>
              <a:rPr lang="vi-VN" dirty="0">
                <a:solidFill>
                  <a:schemeClr val="accent2">
                    <a:lumMod val="75000"/>
                  </a:schemeClr>
                </a:solidFill>
              </a:rPr>
              <a:t> </a:t>
            </a:r>
            <a:r>
              <a:rPr lang="en-US" b="1" dirty="0">
                <a:solidFill>
                  <a:schemeClr val="accent2">
                    <a:lumMod val="75000"/>
                  </a:schemeClr>
                </a:solidFill>
              </a:rPr>
              <a:t>S + haven’t /hasn’t + V</a:t>
            </a:r>
            <a:r>
              <a:rPr lang="en-US" b="1" baseline="-25000" dirty="0">
                <a:solidFill>
                  <a:schemeClr val="accent2">
                    <a:lumMod val="75000"/>
                  </a:schemeClr>
                </a:solidFill>
              </a:rPr>
              <a:t>3/ed</a:t>
            </a:r>
            <a:r>
              <a:rPr lang="en-US" b="1" dirty="0">
                <a:solidFill>
                  <a:schemeClr val="accent2">
                    <a:lumMod val="75000"/>
                  </a:schemeClr>
                </a:solidFill>
              </a:rPr>
              <a:t>	for /since…</a:t>
            </a:r>
            <a:endParaRPr lang="en-VN" dirty="0">
              <a:solidFill>
                <a:schemeClr val="accent2">
                  <a:lumMod val="75000"/>
                </a:schemeClr>
              </a:solidFill>
            </a:endParaRPr>
          </a:p>
          <a:p>
            <a:pPr marL="0" indent="0">
              <a:buNone/>
            </a:pPr>
            <a:r>
              <a:rPr lang="en-US" sz="3200" dirty="0">
                <a:sym typeface="Wingdings" pitchFamily="2" charset="2"/>
              </a:rPr>
              <a:t>Mary hasn’t played chess for 10 years.</a:t>
            </a:r>
          </a:p>
          <a:p>
            <a:pPr marL="0" indent="0">
              <a:buNone/>
            </a:pPr>
            <a:r>
              <a:rPr lang="en-US" sz="3200" dirty="0">
                <a:sym typeface="Wingdings" pitchFamily="2" charset="2"/>
              </a:rPr>
              <a:t>Mary last played chess 10 years ago.</a:t>
            </a:r>
          </a:p>
          <a:p>
            <a:pPr marL="0" indent="0">
              <a:buNone/>
            </a:pPr>
            <a:r>
              <a:rPr lang="en-US" sz="3200" dirty="0">
                <a:sym typeface="Wingdings" pitchFamily="2" charset="2"/>
              </a:rPr>
              <a:t> The last time Mary played chess was 10 years ago.</a:t>
            </a:r>
          </a:p>
          <a:p>
            <a:pPr marL="0" indent="0">
              <a:buNone/>
            </a:pPr>
            <a:r>
              <a:rPr lang="en-US" sz="3200" dirty="0">
                <a:sym typeface="Wingdings" pitchFamily="2" charset="2"/>
              </a:rPr>
              <a:t>They last came here when they were 12.</a:t>
            </a:r>
          </a:p>
          <a:p>
            <a:pPr marL="0" indent="0">
              <a:buNone/>
            </a:pPr>
            <a:r>
              <a:rPr lang="en-US" sz="3200" dirty="0">
                <a:sym typeface="Wingdings" pitchFamily="2" charset="2"/>
              </a:rPr>
              <a:t> They haven’t come here since they were 12.</a:t>
            </a:r>
          </a:p>
          <a:p>
            <a:pPr marL="0" indent="0">
              <a:buNone/>
            </a:pPr>
            <a:endParaRPr lang="en-US" sz="3200" dirty="0">
              <a:sym typeface="Wingdings" pitchFamily="2" charset="2"/>
            </a:endParaRPr>
          </a:p>
        </p:txBody>
      </p:sp>
    </p:spTree>
    <p:extLst>
      <p:ext uri="{BB962C8B-B14F-4D97-AF65-F5344CB8AC3E}">
        <p14:creationId xmlns:p14="http://schemas.microsoft.com/office/powerpoint/2010/main" val="29303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1717</Words>
  <Application>Microsoft Macintosh PowerPoint</Application>
  <PresentationFormat>Widescreen</PresentationFormat>
  <Paragraphs>178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REVIEW </vt:lpstr>
      <vt:lpstr>I. ENOUGH, TOO, SO THAT, SUCH THAT</vt:lpstr>
      <vt:lpstr>I. ENOUGH, TOO, SO THAT, SUCH THAT</vt:lpstr>
      <vt:lpstr>I. ENOUGH, TOO, SO THAT, SUCH THAT</vt:lpstr>
      <vt:lpstr>I. ENOUGH, TOO, SO THAT, SUCH THAT</vt:lpstr>
      <vt:lpstr>PowerPoint Presentation</vt:lpstr>
      <vt:lpstr>II. PRESENT PERFECT</vt:lpstr>
      <vt:lpstr>II. PRESENT PERFECT</vt:lpstr>
      <vt:lpstr>II. PRESENT PERFECT</vt:lpstr>
      <vt:lpstr>PowerPoint Presentation</vt:lpstr>
      <vt:lpstr>A VISIT FROM A PEN PAL</vt:lpstr>
      <vt:lpstr>PowerPoint Presentation</vt:lpstr>
      <vt:lpstr>PowerPoint Presentation</vt:lpstr>
      <vt:lpstr>PowerPoint Presentation</vt:lpstr>
      <vt:lpstr>PowerPoint Presentation</vt:lpstr>
      <vt:lpstr>Choose the correct option to complete the sentence (page 7)</vt:lpstr>
      <vt:lpstr>Choose the correct option to complete the sentence (page 7)</vt:lpstr>
      <vt:lpstr>Choose the correct option to complete the sentence (page 7)</vt:lpstr>
      <vt:lpstr>Choose the correct option to complete the sentence (page 7)</vt:lpstr>
      <vt:lpstr>Answer the questions</vt:lpstr>
      <vt:lpstr>SPEAKING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Vinh Phan Le Tien</dc:creator>
  <cp:lastModifiedBy>Vinh Phan Le Tien</cp:lastModifiedBy>
  <cp:revision>7</cp:revision>
  <dcterms:created xsi:type="dcterms:W3CDTF">2021-09-07T01:02:28Z</dcterms:created>
  <dcterms:modified xsi:type="dcterms:W3CDTF">2021-09-16T11:47:47Z</dcterms:modified>
</cp:coreProperties>
</file>